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1" r:id="rId3"/>
    <p:sldId id="273" r:id="rId4"/>
    <p:sldId id="269" r:id="rId5"/>
    <p:sldId id="279" r:id="rId6"/>
    <p:sldId id="277" r:id="rId7"/>
    <p:sldId id="280" r:id="rId8"/>
    <p:sldId id="274" r:id="rId9"/>
    <p:sldId id="270"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3" d="100"/>
          <a:sy n="63" d="100"/>
        </p:scale>
        <p:origin x="52" y="18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716"/>
    </p:cViewPr>
  </p:sorterViewPr>
  <p:notesViewPr>
    <p:cSldViewPr snapToGrid="0">
      <p:cViewPr varScale="1">
        <p:scale>
          <a:sx n="51" d="100"/>
          <a:sy n="51" d="100"/>
        </p:scale>
        <p:origin x="269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BE7CC8-9167-4C9D-B8B5-7747E87F302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35BEAD2-9CB1-4694-9771-DC2740772907}">
      <dgm:prSet phldrT="[Text]"/>
      <dgm:spPr/>
      <dgm:t>
        <a:bodyPr/>
        <a:lstStyle/>
        <a:p>
          <a:r>
            <a:rPr lang="en-US" dirty="0"/>
            <a:t>Bylaw</a:t>
          </a:r>
        </a:p>
      </dgm:t>
    </dgm:pt>
    <dgm:pt modelId="{DEB6A287-6EE8-48C9-A209-E3603785CD25}" type="parTrans" cxnId="{8CFB36D3-6996-475E-A42F-B5A109F5558E}">
      <dgm:prSet/>
      <dgm:spPr/>
      <dgm:t>
        <a:bodyPr/>
        <a:lstStyle/>
        <a:p>
          <a:endParaRPr lang="en-US"/>
        </a:p>
      </dgm:t>
    </dgm:pt>
    <dgm:pt modelId="{384F5B53-909D-4A33-A05C-EA678DC3AA55}" type="sibTrans" cxnId="{8CFB36D3-6996-475E-A42F-B5A109F5558E}">
      <dgm:prSet/>
      <dgm:spPr/>
      <dgm:t>
        <a:bodyPr/>
        <a:lstStyle/>
        <a:p>
          <a:endParaRPr lang="en-US"/>
        </a:p>
      </dgm:t>
    </dgm:pt>
    <dgm:pt modelId="{A543EBCE-490B-4F01-BC91-7D7F6129BE32}">
      <dgm:prSet phldrT="[Text]"/>
      <dgm:spPr/>
      <dgm:t>
        <a:bodyPr/>
        <a:lstStyle/>
        <a:p>
          <a:r>
            <a:rPr lang="en-US" dirty="0"/>
            <a:t>Policy</a:t>
          </a:r>
        </a:p>
      </dgm:t>
    </dgm:pt>
    <dgm:pt modelId="{234C391A-288C-487F-A38A-4E3C53B7F8DC}" type="parTrans" cxnId="{B7A9D03F-0769-4947-8327-8B697FF9B50D}">
      <dgm:prSet/>
      <dgm:spPr/>
      <dgm:t>
        <a:bodyPr/>
        <a:lstStyle/>
        <a:p>
          <a:endParaRPr lang="en-US"/>
        </a:p>
      </dgm:t>
    </dgm:pt>
    <dgm:pt modelId="{20B73C79-5330-4FED-A6EB-A8E21C05E160}" type="sibTrans" cxnId="{B7A9D03F-0769-4947-8327-8B697FF9B50D}">
      <dgm:prSet/>
      <dgm:spPr/>
      <dgm:t>
        <a:bodyPr/>
        <a:lstStyle/>
        <a:p>
          <a:endParaRPr lang="en-US"/>
        </a:p>
      </dgm:t>
    </dgm:pt>
    <dgm:pt modelId="{6B4F6066-C695-41EE-9E7F-25583A8F395F}">
      <dgm:prSet phldrT="[Text]"/>
      <dgm:spPr/>
      <dgm:t>
        <a:bodyPr/>
        <a:lstStyle/>
        <a:p>
          <a:r>
            <a:rPr lang="en-US" dirty="0"/>
            <a:t>Policy</a:t>
          </a:r>
        </a:p>
      </dgm:t>
    </dgm:pt>
    <dgm:pt modelId="{C69ABD5E-9471-467F-9BC2-32AD1314B5A2}" type="parTrans" cxnId="{1D609A5E-96D3-431C-8EE1-6B8378D75E9F}">
      <dgm:prSet/>
      <dgm:spPr/>
      <dgm:t>
        <a:bodyPr/>
        <a:lstStyle/>
        <a:p>
          <a:endParaRPr lang="en-US"/>
        </a:p>
      </dgm:t>
    </dgm:pt>
    <dgm:pt modelId="{D26C7DBD-D6A8-4A15-BA2B-E29C88E2A79A}" type="sibTrans" cxnId="{1D609A5E-96D3-431C-8EE1-6B8378D75E9F}">
      <dgm:prSet/>
      <dgm:spPr/>
      <dgm:t>
        <a:bodyPr/>
        <a:lstStyle/>
        <a:p>
          <a:endParaRPr lang="en-US"/>
        </a:p>
      </dgm:t>
    </dgm:pt>
    <dgm:pt modelId="{128C1962-D28E-4612-A642-D9BF275854FC}">
      <dgm:prSet phldrT="[Text]"/>
      <dgm:spPr/>
      <dgm:t>
        <a:bodyPr/>
        <a:lstStyle/>
        <a:p>
          <a:r>
            <a:rPr lang="en-US" dirty="0"/>
            <a:t>Bylaw</a:t>
          </a:r>
        </a:p>
      </dgm:t>
    </dgm:pt>
    <dgm:pt modelId="{E05E8FC0-F2FC-4E02-A43A-3C891973F10F}" type="parTrans" cxnId="{A57B8003-EB84-4DF7-97B6-A546F4BA5FE8}">
      <dgm:prSet/>
      <dgm:spPr/>
      <dgm:t>
        <a:bodyPr/>
        <a:lstStyle/>
        <a:p>
          <a:endParaRPr lang="en-US"/>
        </a:p>
      </dgm:t>
    </dgm:pt>
    <dgm:pt modelId="{7B7F9810-0D9C-47C9-B6D0-DC5E4ABE5C26}" type="sibTrans" cxnId="{A57B8003-EB84-4DF7-97B6-A546F4BA5FE8}">
      <dgm:prSet/>
      <dgm:spPr/>
      <dgm:t>
        <a:bodyPr/>
        <a:lstStyle/>
        <a:p>
          <a:endParaRPr lang="en-US"/>
        </a:p>
      </dgm:t>
    </dgm:pt>
    <dgm:pt modelId="{F5A7E8D2-A456-45D5-B64B-42A79926C1E5}">
      <dgm:prSet phldrT="[Text]"/>
      <dgm:spPr/>
      <dgm:t>
        <a:bodyPr/>
        <a:lstStyle/>
        <a:p>
          <a:r>
            <a:rPr lang="en-US" dirty="0"/>
            <a:t>Policy</a:t>
          </a:r>
        </a:p>
      </dgm:t>
    </dgm:pt>
    <dgm:pt modelId="{2A3B434F-9D2C-485A-8FDC-B4AD801E2806}" type="parTrans" cxnId="{83F303D5-44FC-41D2-9C51-3497DE13757E}">
      <dgm:prSet/>
      <dgm:spPr/>
      <dgm:t>
        <a:bodyPr/>
        <a:lstStyle/>
        <a:p>
          <a:endParaRPr lang="en-US"/>
        </a:p>
      </dgm:t>
    </dgm:pt>
    <dgm:pt modelId="{77E4C93F-1818-46FB-B580-70BEF5A902C5}" type="sibTrans" cxnId="{83F303D5-44FC-41D2-9C51-3497DE13757E}">
      <dgm:prSet/>
      <dgm:spPr/>
      <dgm:t>
        <a:bodyPr/>
        <a:lstStyle/>
        <a:p>
          <a:endParaRPr lang="en-US"/>
        </a:p>
      </dgm:t>
    </dgm:pt>
    <dgm:pt modelId="{25B6B2D7-B3F7-4378-AF3D-568ECED75507}">
      <dgm:prSet phldrT="[Text]"/>
      <dgm:spPr/>
      <dgm:t>
        <a:bodyPr/>
        <a:lstStyle/>
        <a:p>
          <a:r>
            <a:rPr lang="en-US" dirty="0"/>
            <a:t>Policy</a:t>
          </a:r>
        </a:p>
      </dgm:t>
    </dgm:pt>
    <dgm:pt modelId="{71FC2997-DBA6-4BE3-BA8E-38A3C73A620F}" type="parTrans" cxnId="{9B39E3D4-905F-4F5D-A7F7-352EDF59F66D}">
      <dgm:prSet/>
      <dgm:spPr/>
      <dgm:t>
        <a:bodyPr/>
        <a:lstStyle/>
        <a:p>
          <a:endParaRPr lang="en-US"/>
        </a:p>
      </dgm:t>
    </dgm:pt>
    <dgm:pt modelId="{BC8E301F-AE8B-4070-95AD-E63C5300CB0F}" type="sibTrans" cxnId="{9B39E3D4-905F-4F5D-A7F7-352EDF59F66D}">
      <dgm:prSet/>
      <dgm:spPr/>
      <dgm:t>
        <a:bodyPr/>
        <a:lstStyle/>
        <a:p>
          <a:endParaRPr lang="en-US"/>
        </a:p>
      </dgm:t>
    </dgm:pt>
    <dgm:pt modelId="{D101B336-1244-4097-9FA0-65D3B1A0FB3F}" type="pres">
      <dgm:prSet presAssocID="{86BE7CC8-9167-4C9D-B8B5-7747E87F3029}" presName="Name0" presStyleCnt="0">
        <dgm:presLayoutVars>
          <dgm:dir/>
          <dgm:animLvl val="lvl"/>
          <dgm:resizeHandles/>
        </dgm:presLayoutVars>
      </dgm:prSet>
      <dgm:spPr/>
    </dgm:pt>
    <dgm:pt modelId="{8CD00F3C-DAF9-4452-ACAD-AB650313A6D4}" type="pres">
      <dgm:prSet presAssocID="{E35BEAD2-9CB1-4694-9771-DC2740772907}" presName="linNode" presStyleCnt="0"/>
      <dgm:spPr/>
    </dgm:pt>
    <dgm:pt modelId="{CB879440-D8F4-4374-8455-74DA18A414A2}" type="pres">
      <dgm:prSet presAssocID="{E35BEAD2-9CB1-4694-9771-DC2740772907}" presName="parentShp" presStyleLbl="node1" presStyleIdx="0" presStyleCnt="2">
        <dgm:presLayoutVars>
          <dgm:bulletEnabled val="1"/>
        </dgm:presLayoutVars>
      </dgm:prSet>
      <dgm:spPr/>
    </dgm:pt>
    <dgm:pt modelId="{F34CD8F4-AC2B-4F03-A7D3-70755D2E1CCA}" type="pres">
      <dgm:prSet presAssocID="{E35BEAD2-9CB1-4694-9771-DC2740772907}" presName="childShp" presStyleLbl="bgAccFollowNode1" presStyleIdx="0" presStyleCnt="2">
        <dgm:presLayoutVars>
          <dgm:bulletEnabled val="1"/>
        </dgm:presLayoutVars>
      </dgm:prSet>
      <dgm:spPr/>
    </dgm:pt>
    <dgm:pt modelId="{430D9944-CAC1-44CE-96B9-89BD33AD2AF5}" type="pres">
      <dgm:prSet presAssocID="{384F5B53-909D-4A33-A05C-EA678DC3AA55}" presName="spacing" presStyleCnt="0"/>
      <dgm:spPr/>
    </dgm:pt>
    <dgm:pt modelId="{2DD51300-CA19-401F-B5EC-A86C8A28D5BB}" type="pres">
      <dgm:prSet presAssocID="{128C1962-D28E-4612-A642-D9BF275854FC}" presName="linNode" presStyleCnt="0"/>
      <dgm:spPr/>
    </dgm:pt>
    <dgm:pt modelId="{A8CBCBB8-9236-4BEA-89F6-379C80A00C1B}" type="pres">
      <dgm:prSet presAssocID="{128C1962-D28E-4612-A642-D9BF275854FC}" presName="parentShp" presStyleLbl="node1" presStyleIdx="1" presStyleCnt="2">
        <dgm:presLayoutVars>
          <dgm:bulletEnabled val="1"/>
        </dgm:presLayoutVars>
      </dgm:prSet>
      <dgm:spPr/>
    </dgm:pt>
    <dgm:pt modelId="{FF1C4781-D4B5-48EA-B794-6E7577CE155C}" type="pres">
      <dgm:prSet presAssocID="{128C1962-D28E-4612-A642-D9BF275854FC}" presName="childShp" presStyleLbl="bgAccFollowNode1" presStyleIdx="1" presStyleCnt="2">
        <dgm:presLayoutVars>
          <dgm:bulletEnabled val="1"/>
        </dgm:presLayoutVars>
      </dgm:prSet>
      <dgm:spPr/>
    </dgm:pt>
  </dgm:ptLst>
  <dgm:cxnLst>
    <dgm:cxn modelId="{A57B8003-EB84-4DF7-97B6-A546F4BA5FE8}" srcId="{86BE7CC8-9167-4C9D-B8B5-7747E87F3029}" destId="{128C1962-D28E-4612-A642-D9BF275854FC}" srcOrd="1" destOrd="0" parTransId="{E05E8FC0-F2FC-4E02-A43A-3C891973F10F}" sibTransId="{7B7F9810-0D9C-47C9-B6D0-DC5E4ABE5C26}"/>
    <dgm:cxn modelId="{B7A9D03F-0769-4947-8327-8B697FF9B50D}" srcId="{E35BEAD2-9CB1-4694-9771-DC2740772907}" destId="{A543EBCE-490B-4F01-BC91-7D7F6129BE32}" srcOrd="0" destOrd="0" parTransId="{234C391A-288C-487F-A38A-4E3C53B7F8DC}" sibTransId="{20B73C79-5330-4FED-A6EB-A8E21C05E160}"/>
    <dgm:cxn modelId="{1D609A5E-96D3-431C-8EE1-6B8378D75E9F}" srcId="{E35BEAD2-9CB1-4694-9771-DC2740772907}" destId="{6B4F6066-C695-41EE-9E7F-25583A8F395F}" srcOrd="1" destOrd="0" parTransId="{C69ABD5E-9471-467F-9BC2-32AD1314B5A2}" sibTransId="{D26C7DBD-D6A8-4A15-BA2B-E29C88E2A79A}"/>
    <dgm:cxn modelId="{99E5474A-BF55-4C86-A056-E82CAD1F62AE}" type="presOf" srcId="{25B6B2D7-B3F7-4378-AF3D-568ECED75507}" destId="{FF1C4781-D4B5-48EA-B794-6E7577CE155C}" srcOrd="0" destOrd="1" presId="urn:microsoft.com/office/officeart/2005/8/layout/vList6"/>
    <dgm:cxn modelId="{434EC390-9AFD-41A2-9FCA-0F4121FAA31C}" type="presOf" srcId="{6B4F6066-C695-41EE-9E7F-25583A8F395F}" destId="{F34CD8F4-AC2B-4F03-A7D3-70755D2E1CCA}" srcOrd="0" destOrd="1" presId="urn:microsoft.com/office/officeart/2005/8/layout/vList6"/>
    <dgm:cxn modelId="{E028BE97-C0CE-4695-A85B-9AE2C4E3DB39}" type="presOf" srcId="{86BE7CC8-9167-4C9D-B8B5-7747E87F3029}" destId="{D101B336-1244-4097-9FA0-65D3B1A0FB3F}" srcOrd="0" destOrd="0" presId="urn:microsoft.com/office/officeart/2005/8/layout/vList6"/>
    <dgm:cxn modelId="{8CFB36D3-6996-475E-A42F-B5A109F5558E}" srcId="{86BE7CC8-9167-4C9D-B8B5-7747E87F3029}" destId="{E35BEAD2-9CB1-4694-9771-DC2740772907}" srcOrd="0" destOrd="0" parTransId="{DEB6A287-6EE8-48C9-A209-E3603785CD25}" sibTransId="{384F5B53-909D-4A33-A05C-EA678DC3AA55}"/>
    <dgm:cxn modelId="{9B39E3D4-905F-4F5D-A7F7-352EDF59F66D}" srcId="{128C1962-D28E-4612-A642-D9BF275854FC}" destId="{25B6B2D7-B3F7-4378-AF3D-568ECED75507}" srcOrd="1" destOrd="0" parTransId="{71FC2997-DBA6-4BE3-BA8E-38A3C73A620F}" sibTransId="{BC8E301F-AE8B-4070-95AD-E63C5300CB0F}"/>
    <dgm:cxn modelId="{83F303D5-44FC-41D2-9C51-3497DE13757E}" srcId="{128C1962-D28E-4612-A642-D9BF275854FC}" destId="{F5A7E8D2-A456-45D5-B64B-42A79926C1E5}" srcOrd="0" destOrd="0" parTransId="{2A3B434F-9D2C-485A-8FDC-B4AD801E2806}" sibTransId="{77E4C93F-1818-46FB-B580-70BEF5A902C5}"/>
    <dgm:cxn modelId="{CB1FE8D6-A0BA-461D-AE3B-ABA136CA59FD}" type="presOf" srcId="{E35BEAD2-9CB1-4694-9771-DC2740772907}" destId="{CB879440-D8F4-4374-8455-74DA18A414A2}" srcOrd="0" destOrd="0" presId="urn:microsoft.com/office/officeart/2005/8/layout/vList6"/>
    <dgm:cxn modelId="{76591DE4-18B3-4CCE-B277-CC1074EC6973}" type="presOf" srcId="{A543EBCE-490B-4F01-BC91-7D7F6129BE32}" destId="{F34CD8F4-AC2B-4F03-A7D3-70755D2E1CCA}" srcOrd="0" destOrd="0" presId="urn:microsoft.com/office/officeart/2005/8/layout/vList6"/>
    <dgm:cxn modelId="{2464C2E7-AAA7-4688-857F-BC7F2CC69C2F}" type="presOf" srcId="{128C1962-D28E-4612-A642-D9BF275854FC}" destId="{A8CBCBB8-9236-4BEA-89F6-379C80A00C1B}" srcOrd="0" destOrd="0" presId="urn:microsoft.com/office/officeart/2005/8/layout/vList6"/>
    <dgm:cxn modelId="{B3FAB1FB-260C-4E20-8CE7-5895C0CB4287}" type="presOf" srcId="{F5A7E8D2-A456-45D5-B64B-42A79926C1E5}" destId="{FF1C4781-D4B5-48EA-B794-6E7577CE155C}" srcOrd="0" destOrd="0" presId="urn:microsoft.com/office/officeart/2005/8/layout/vList6"/>
    <dgm:cxn modelId="{8B344B9E-267F-4B5B-92D4-BB923350B441}" type="presParOf" srcId="{D101B336-1244-4097-9FA0-65D3B1A0FB3F}" destId="{8CD00F3C-DAF9-4452-ACAD-AB650313A6D4}" srcOrd="0" destOrd="0" presId="urn:microsoft.com/office/officeart/2005/8/layout/vList6"/>
    <dgm:cxn modelId="{AE02B7E2-8623-4090-A1D8-A420691AE651}" type="presParOf" srcId="{8CD00F3C-DAF9-4452-ACAD-AB650313A6D4}" destId="{CB879440-D8F4-4374-8455-74DA18A414A2}" srcOrd="0" destOrd="0" presId="urn:microsoft.com/office/officeart/2005/8/layout/vList6"/>
    <dgm:cxn modelId="{8448BA2A-3F55-4EEC-9FAB-E48F6DC2FB12}" type="presParOf" srcId="{8CD00F3C-DAF9-4452-ACAD-AB650313A6D4}" destId="{F34CD8F4-AC2B-4F03-A7D3-70755D2E1CCA}" srcOrd="1" destOrd="0" presId="urn:microsoft.com/office/officeart/2005/8/layout/vList6"/>
    <dgm:cxn modelId="{32B5BDCA-7F42-4CF5-B23C-6D6BF0380005}" type="presParOf" srcId="{D101B336-1244-4097-9FA0-65D3B1A0FB3F}" destId="{430D9944-CAC1-44CE-96B9-89BD33AD2AF5}" srcOrd="1" destOrd="0" presId="urn:microsoft.com/office/officeart/2005/8/layout/vList6"/>
    <dgm:cxn modelId="{2A4A9E35-B2A4-421C-97A2-A4C2BCEFF0EB}" type="presParOf" srcId="{D101B336-1244-4097-9FA0-65D3B1A0FB3F}" destId="{2DD51300-CA19-401F-B5EC-A86C8A28D5BB}" srcOrd="2" destOrd="0" presId="urn:microsoft.com/office/officeart/2005/8/layout/vList6"/>
    <dgm:cxn modelId="{1E7A8F7F-B0AD-4E88-A928-BF1DEB483316}" type="presParOf" srcId="{2DD51300-CA19-401F-B5EC-A86C8A28D5BB}" destId="{A8CBCBB8-9236-4BEA-89F6-379C80A00C1B}" srcOrd="0" destOrd="0" presId="urn:microsoft.com/office/officeart/2005/8/layout/vList6"/>
    <dgm:cxn modelId="{EB8BFF78-EBFB-4D74-8C85-ED8ADE1B1733}" type="presParOf" srcId="{2DD51300-CA19-401F-B5EC-A86C8A28D5BB}" destId="{FF1C4781-D4B5-48EA-B794-6E7577CE155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CD8F4-AC2B-4F03-A7D3-70755D2E1CCA}">
      <dsp:nvSpPr>
        <dsp:cNvPr id="0" name=""/>
        <dsp:cNvSpPr/>
      </dsp:nvSpPr>
      <dsp:spPr>
        <a:xfrm>
          <a:off x="4206240" y="531"/>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115" tIns="31115" rIns="31115" bIns="31115" numCol="1" spcCol="1270" anchor="t" anchorCtr="0">
          <a:noAutofit/>
        </a:bodyPr>
        <a:lstStyle/>
        <a:p>
          <a:pPr marL="285750" lvl="1" indent="-285750" algn="l" defTabSz="2178050">
            <a:lnSpc>
              <a:spcPct val="90000"/>
            </a:lnSpc>
            <a:spcBef>
              <a:spcPct val="0"/>
            </a:spcBef>
            <a:spcAft>
              <a:spcPct val="15000"/>
            </a:spcAft>
            <a:buChar char="•"/>
          </a:pPr>
          <a:r>
            <a:rPr lang="en-US" sz="4900" kern="1200" dirty="0"/>
            <a:t>Policy</a:t>
          </a:r>
        </a:p>
        <a:p>
          <a:pPr marL="285750" lvl="1" indent="-285750" algn="l" defTabSz="2178050">
            <a:lnSpc>
              <a:spcPct val="90000"/>
            </a:lnSpc>
            <a:spcBef>
              <a:spcPct val="0"/>
            </a:spcBef>
            <a:spcAft>
              <a:spcPct val="15000"/>
            </a:spcAft>
            <a:buChar char="•"/>
          </a:pPr>
          <a:r>
            <a:rPr lang="en-US" sz="4900" kern="1200" dirty="0"/>
            <a:t>Policy</a:t>
          </a:r>
        </a:p>
      </dsp:txBody>
      <dsp:txXfrm>
        <a:off x="4206240" y="259476"/>
        <a:ext cx="5532525" cy="1553669"/>
      </dsp:txXfrm>
    </dsp:sp>
    <dsp:sp modelId="{CB879440-D8F4-4374-8455-74DA18A414A2}">
      <dsp:nvSpPr>
        <dsp:cNvPr id="0" name=""/>
        <dsp:cNvSpPr/>
      </dsp:nvSpPr>
      <dsp:spPr>
        <a:xfrm>
          <a:off x="0" y="531"/>
          <a:ext cx="4206240" cy="207155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Bylaw</a:t>
          </a:r>
        </a:p>
      </dsp:txBody>
      <dsp:txXfrm>
        <a:off x="101125" y="101656"/>
        <a:ext cx="4003990" cy="1869309"/>
      </dsp:txXfrm>
    </dsp:sp>
    <dsp:sp modelId="{FF1C4781-D4B5-48EA-B794-6E7577CE155C}">
      <dsp:nvSpPr>
        <dsp:cNvPr id="0" name=""/>
        <dsp:cNvSpPr/>
      </dsp:nvSpPr>
      <dsp:spPr>
        <a:xfrm>
          <a:off x="4206240" y="2279246"/>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115" tIns="31115" rIns="31115" bIns="31115" numCol="1" spcCol="1270" anchor="t" anchorCtr="0">
          <a:noAutofit/>
        </a:bodyPr>
        <a:lstStyle/>
        <a:p>
          <a:pPr marL="285750" lvl="1" indent="-285750" algn="l" defTabSz="2178050">
            <a:lnSpc>
              <a:spcPct val="90000"/>
            </a:lnSpc>
            <a:spcBef>
              <a:spcPct val="0"/>
            </a:spcBef>
            <a:spcAft>
              <a:spcPct val="15000"/>
            </a:spcAft>
            <a:buChar char="•"/>
          </a:pPr>
          <a:r>
            <a:rPr lang="en-US" sz="4900" kern="1200" dirty="0"/>
            <a:t>Policy</a:t>
          </a:r>
        </a:p>
        <a:p>
          <a:pPr marL="285750" lvl="1" indent="-285750" algn="l" defTabSz="2178050">
            <a:lnSpc>
              <a:spcPct val="90000"/>
            </a:lnSpc>
            <a:spcBef>
              <a:spcPct val="0"/>
            </a:spcBef>
            <a:spcAft>
              <a:spcPct val="15000"/>
            </a:spcAft>
            <a:buChar char="•"/>
          </a:pPr>
          <a:r>
            <a:rPr lang="en-US" sz="4900" kern="1200" dirty="0"/>
            <a:t>Policy</a:t>
          </a:r>
        </a:p>
      </dsp:txBody>
      <dsp:txXfrm>
        <a:off x="4206240" y="2538191"/>
        <a:ext cx="5532525" cy="1553669"/>
      </dsp:txXfrm>
    </dsp:sp>
    <dsp:sp modelId="{A8CBCBB8-9236-4BEA-89F6-379C80A00C1B}">
      <dsp:nvSpPr>
        <dsp:cNvPr id="0" name=""/>
        <dsp:cNvSpPr/>
      </dsp:nvSpPr>
      <dsp:spPr>
        <a:xfrm>
          <a:off x="0" y="2279246"/>
          <a:ext cx="4206240" cy="207155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Bylaw</a:t>
          </a:r>
        </a:p>
      </dsp:txBody>
      <dsp:txXfrm>
        <a:off x="101125" y="2380371"/>
        <a:ext cx="4003990" cy="186930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7DC771-AF0B-4FF8-A813-7D998177FEB9}" type="datetimeFigureOut">
              <a:rPr lang="en-US" smtClean="0"/>
              <a:t>3/4/2025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9386D2-72A2-4602-8DF8-ECDB64EB158C}" type="slidenum">
              <a:rPr lang="en-US" smtClean="0"/>
              <a:t>‹#›</a:t>
            </a:fld>
            <a:endParaRPr lang="en-US"/>
          </a:p>
        </p:txBody>
      </p:sp>
    </p:spTree>
    <p:extLst>
      <p:ext uri="{BB962C8B-B14F-4D97-AF65-F5344CB8AC3E}">
        <p14:creationId xmlns:p14="http://schemas.microsoft.com/office/powerpoint/2010/main" val="3164831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Hello, I’m Carolyn Smith, a regional representative for Ohio AAUW. Welcome to The Ohio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ByLaws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Committee’s third help session for writing branch bylaws. If you missed or need to review the first two sessions presented by President Janice McCloud and Nancy Stellhorn Bylaws Committee chair, the videos of these presentations are available on line. Today, I am here to help you write bylaws by separating them from information that belongs in your policy statement or policy book. I will simply refer to these as policy.</a:t>
            </a:r>
          </a:p>
          <a:p>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1</a:t>
            </a:fld>
            <a:endParaRPr lang="en-US"/>
          </a:p>
        </p:txBody>
      </p:sp>
    </p:spTree>
    <p:extLst>
      <p:ext uri="{BB962C8B-B14F-4D97-AF65-F5344CB8AC3E}">
        <p14:creationId xmlns:p14="http://schemas.microsoft.com/office/powerpoint/2010/main" val="4276719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r>
              <a:rPr lang="en-US" baseline="0" dirty="0"/>
              <a:t> am so happy that you were here</a:t>
            </a:r>
            <a:r>
              <a:rPr lang="en-US" dirty="0"/>
              <a:t>. This presentation will be available online. Please share with branch members who will help write your bylaws. </a:t>
            </a:r>
          </a:p>
        </p:txBody>
      </p:sp>
      <p:sp>
        <p:nvSpPr>
          <p:cNvPr id="4" name="Slide Number Placeholder 3"/>
          <p:cNvSpPr>
            <a:spLocks noGrp="1"/>
          </p:cNvSpPr>
          <p:nvPr>
            <p:ph type="sldNum" sz="quarter" idx="5"/>
          </p:nvPr>
        </p:nvSpPr>
        <p:spPr/>
        <p:txBody>
          <a:bodyPr/>
          <a:lstStyle/>
          <a:p>
            <a:fld id="{539386D2-72A2-4602-8DF8-ECDB64EB158C}" type="slidenum">
              <a:rPr lang="en-US" smtClean="0"/>
              <a:t>10</a:t>
            </a:fld>
            <a:endParaRPr lang="en-US"/>
          </a:p>
        </p:txBody>
      </p:sp>
    </p:spTree>
    <p:extLst>
      <p:ext uri="{BB962C8B-B14F-4D97-AF65-F5344CB8AC3E}">
        <p14:creationId xmlns:p14="http://schemas.microsoft.com/office/powerpoint/2010/main" val="2151969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But first, let’s review what we mean by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ByLaws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As we write bylaws, we are looking for rules that are not likely to change much. Those are different from policies that tell us how to operate. After your branch has set your first seven articles to match the National Bylaws and State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ByLaws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you will likely have other rules that are standards within your branch. Your membership will vote on these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ByLaws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accept them as your guideposts.</a:t>
            </a:r>
          </a:p>
          <a:p>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2</a:t>
            </a:fld>
            <a:endParaRPr lang="en-US"/>
          </a:p>
        </p:txBody>
      </p:sp>
    </p:spTree>
    <p:extLst>
      <p:ext uri="{BB962C8B-B14F-4D97-AF65-F5344CB8AC3E}">
        <p14:creationId xmlns:p14="http://schemas.microsoft.com/office/powerpoint/2010/main" val="3725544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Branches might begin creating or revising Bylaws in addition to the required seven articles by separating ideas that tell you how to operate from ideas that tell you what must happen. Imagine a classroom with a curriculum guide. </a:t>
            </a:r>
            <a:r>
              <a:rPr lang="en-US" sz="1800" kern="100" dirty="0">
                <a:latin typeface="Calibri" panose="020F0502020204030204" pitchFamily="34" charset="0"/>
                <a:ea typeface="Calibri" panose="020F0502020204030204" pitchFamily="34" charset="0"/>
                <a:cs typeface="Times New Roman" panose="02020603050405020304" pitchFamily="18" charset="0"/>
              </a:rPr>
              <a:t>Educators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must teach the causes of the Civil War. That kind of information is in the bylaws.</a:t>
            </a:r>
          </a:p>
          <a:p>
            <a:pPr marL="0" marR="0" indent="0"/>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How the teachers present these causes, the lesson plans, the activities would be similar to the policy. Clearly, policies are useful to branches as they define procedures and supplement the Bylaws. </a:t>
            </a:r>
            <a:r>
              <a:rPr lang="en-US" sz="1800" kern="100" dirty="0">
                <a:latin typeface="Calibri" panose="020F0502020204030204" pitchFamily="34" charset="0"/>
                <a:ea typeface="Calibri" panose="020F0502020204030204" pitchFamily="34" charset="0"/>
                <a:cs typeface="Times New Roman" panose="02020603050405020304" pitchFamily="18" charset="0"/>
              </a:rPr>
              <a:t>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hey can be adopted by the board members as they </a:t>
            </a:r>
            <a:r>
              <a:rPr lang="en-US" sz="1800" kern="100" dirty="0">
                <a:latin typeface="Calibri" panose="020F0502020204030204" pitchFamily="34" charset="0"/>
                <a:ea typeface="Calibri" panose="020F0502020204030204" pitchFamily="34" charset="0"/>
                <a:cs typeface="Times New Roman" panose="02020603050405020304" pitchFamily="18" charset="0"/>
              </a:rPr>
              <a:t> have had to study the policies to perform their duties.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3</a:t>
            </a:fld>
            <a:endParaRPr lang="en-US"/>
          </a:p>
        </p:txBody>
      </p:sp>
    </p:spTree>
    <p:extLst>
      <p:ext uri="{BB962C8B-B14F-4D97-AF65-F5344CB8AC3E}">
        <p14:creationId xmlns:p14="http://schemas.microsoft.com/office/powerpoint/2010/main" val="1178360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Bylaws set rules. Policies avoid confusion. A branch can operate more smoothly with a clear set of policies that improves transition between boards and clarifies information.</a:t>
            </a:r>
          </a:p>
          <a:p>
            <a:pPr marL="0" marR="0" indent="0"/>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Google will help me explain how to clarify information. I asked Google Help who will perform the yearly audit for our branch. AI answered:</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Typically, a yearly branch audit is performed by an internal audit team from the company's headquarters, which could include dedicated internal auditors. This is a nice review of how audit’s generally work, but only your policy can really answer that question. Or you might think, “Yikes, I’m on a fundraising committee, or in charge of financial operations, or leading a study group. How do I do that?” Your policy will answer your questions</a:t>
            </a:r>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4</a:t>
            </a:fld>
            <a:endParaRPr lang="en-US"/>
          </a:p>
        </p:txBody>
      </p:sp>
    </p:spTree>
    <p:extLst>
      <p:ext uri="{BB962C8B-B14F-4D97-AF65-F5344CB8AC3E}">
        <p14:creationId xmlns:p14="http://schemas.microsoft.com/office/powerpoint/2010/main" val="1513150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Let’s look at three examples of bylaws. As we look through them, notice they describe specific responsibilities and show how the branch accomplishes a particular goal. </a:t>
            </a:r>
          </a:p>
          <a:p>
            <a:r>
              <a:rPr lang="en-US" dirty="0"/>
              <a:t> </a:t>
            </a:r>
          </a:p>
          <a:p>
            <a:r>
              <a:rPr lang="en-US" b="1" dirty="0"/>
              <a:t>WAIT BEFORE EXPLANATION</a:t>
            </a:r>
          </a:p>
          <a:p>
            <a:endParaRPr lang="en-US" dirty="0"/>
          </a:p>
          <a:p>
            <a:r>
              <a:rPr lang="en-US" dirty="0"/>
              <a:t>Projects</a:t>
            </a:r>
            <a:r>
              <a:rPr lang="en-US" baseline="0" dirty="0"/>
              <a:t> are the lifeblood of branches. Here a branch has made clear how those projects get started.</a:t>
            </a:r>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5</a:t>
            </a:fld>
            <a:endParaRPr lang="en-US"/>
          </a:p>
        </p:txBody>
      </p:sp>
    </p:spTree>
    <p:extLst>
      <p:ext uri="{BB962C8B-B14F-4D97-AF65-F5344CB8AC3E}">
        <p14:creationId xmlns:p14="http://schemas.microsoft.com/office/powerpoint/2010/main" val="293995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WAIT BEFORE EXPLANATION</a:t>
            </a:r>
          </a:p>
          <a:p>
            <a:endParaRPr lang="en-US" dirty="0"/>
          </a:p>
          <a:p>
            <a:r>
              <a:rPr lang="en-US" dirty="0"/>
              <a:t> Our branc</a:t>
            </a:r>
            <a:r>
              <a:rPr lang="en-US" baseline="0" dirty="0"/>
              <a:t>h has this policy. I think it is a good one. It isn’t always implemented successfully, but when it is, the operations are smoother. It’s best that such specifics are in policy. A failure here isn’t a failure to follow bylaws. It is something for board members to discuss. </a:t>
            </a:r>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6</a:t>
            </a:fld>
            <a:endParaRPr lang="en-US"/>
          </a:p>
        </p:txBody>
      </p:sp>
    </p:spTree>
    <p:extLst>
      <p:ext uri="{BB962C8B-B14F-4D97-AF65-F5344CB8AC3E}">
        <p14:creationId xmlns:p14="http://schemas.microsoft.com/office/powerpoint/2010/main" val="3582510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WAIT FOR EXPLANATION</a:t>
            </a:r>
          </a:p>
          <a:p>
            <a:endParaRPr lang="en-US" dirty="0"/>
          </a:p>
          <a:p>
            <a:r>
              <a:rPr lang="en-US" dirty="0"/>
              <a:t>One of the most important functions of policy is to describe specific duties of officers. If you have these in your policy, they help in recruiting new officers. They help with transition. From this branch’s criteria for president these are a few of the duties described.</a:t>
            </a:r>
          </a:p>
        </p:txBody>
      </p:sp>
      <p:sp>
        <p:nvSpPr>
          <p:cNvPr id="4" name="Slide Number Placeholder 3"/>
          <p:cNvSpPr>
            <a:spLocks noGrp="1"/>
          </p:cNvSpPr>
          <p:nvPr>
            <p:ph type="sldNum" sz="quarter" idx="5"/>
          </p:nvPr>
        </p:nvSpPr>
        <p:spPr/>
        <p:txBody>
          <a:bodyPr/>
          <a:lstStyle/>
          <a:p>
            <a:fld id="{539386D2-72A2-4602-8DF8-ECDB64EB158C}" type="slidenum">
              <a:rPr lang="en-US" smtClean="0"/>
              <a:t>7</a:t>
            </a:fld>
            <a:endParaRPr lang="en-US"/>
          </a:p>
        </p:txBody>
      </p:sp>
    </p:spTree>
    <p:extLst>
      <p:ext uri="{BB962C8B-B14F-4D97-AF65-F5344CB8AC3E}">
        <p14:creationId xmlns:p14="http://schemas.microsoft.com/office/powerpoint/2010/main" val="1750017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take one more look at the relationship between bylaws and policy. This slide makes it clear that bylaws come first. Policies bring the bylaws to life. We want bylaws to be simple so that every branch member can read through them often to keep in mind the goals and rules under which the branch operates. Policy will be longer. A member might pick and choose what part of policy to read at a given time based upon the office held or the committee assignment. </a:t>
            </a:r>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8</a:t>
            </a:fld>
            <a:endParaRPr lang="en-US"/>
          </a:p>
        </p:txBody>
      </p:sp>
    </p:spTree>
    <p:extLst>
      <p:ext uri="{BB962C8B-B14F-4D97-AF65-F5344CB8AC3E}">
        <p14:creationId xmlns:p14="http://schemas.microsoft.com/office/powerpoint/2010/main" val="1838654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you are ready to start writing policy, you might start by defining the purpose of the policy. Here is an example from AAUW</a:t>
            </a:r>
            <a:r>
              <a:rPr lang="en-US" sz="1200" kern="1200" baseline="0" dirty="0">
                <a:solidFill>
                  <a:schemeClr val="tx1"/>
                </a:solidFill>
                <a:effectLst/>
                <a:latin typeface="+mn-lt"/>
                <a:ea typeface="+mn-ea"/>
                <a:cs typeface="+mn-cs"/>
              </a:rPr>
              <a:t> Ohio</a:t>
            </a:r>
            <a:r>
              <a:rPr lang="en-US" sz="1200" kern="1200" dirty="0">
                <a:solidFill>
                  <a:schemeClr val="tx1"/>
                </a:solidFill>
                <a:effectLst/>
                <a:latin typeface="+mn-lt"/>
                <a:ea typeface="+mn-ea"/>
                <a:cs typeface="+mn-cs"/>
              </a:rPr>
              <a:t>. The good news is, you aren’t writing policy right now. You are writing bylaws. Understanding policy will help you keep the bylaws simple and direct.</a:t>
            </a:r>
            <a:endParaRPr lang="en-US" dirty="0"/>
          </a:p>
        </p:txBody>
      </p:sp>
      <p:sp>
        <p:nvSpPr>
          <p:cNvPr id="4" name="Slide Number Placeholder 3"/>
          <p:cNvSpPr>
            <a:spLocks noGrp="1"/>
          </p:cNvSpPr>
          <p:nvPr>
            <p:ph type="sldNum" sz="quarter" idx="5"/>
          </p:nvPr>
        </p:nvSpPr>
        <p:spPr/>
        <p:txBody>
          <a:bodyPr/>
          <a:lstStyle/>
          <a:p>
            <a:fld id="{539386D2-72A2-4602-8DF8-ECDB64EB158C}" type="slidenum">
              <a:rPr lang="en-US" smtClean="0"/>
              <a:t>9</a:t>
            </a:fld>
            <a:endParaRPr lang="en-US"/>
          </a:p>
        </p:txBody>
      </p:sp>
    </p:spTree>
    <p:extLst>
      <p:ext uri="{BB962C8B-B14F-4D97-AF65-F5344CB8AC3E}">
        <p14:creationId xmlns:p14="http://schemas.microsoft.com/office/powerpoint/2010/main" val="2409439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21980-95E5-7487-723B-6DF0A43584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41632F-E744-C6FE-6343-8821D30915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5C3EBB-73DD-4FFE-2326-150DD70F7F33}"/>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5" name="Footer Placeholder 4">
            <a:extLst>
              <a:ext uri="{FF2B5EF4-FFF2-40B4-BE49-F238E27FC236}">
                <a16:creationId xmlns:a16="http://schemas.microsoft.com/office/drawing/2014/main" id="{9AFE124F-EA6E-F179-E9A2-B837F03F2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3331E2-38CD-838C-7081-29CE325F7AB2}"/>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4142897738"/>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66CEE-F804-049C-78E3-8633E8F052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D87536-3B4C-82E9-CF67-AEB96697B0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21213C-AD2F-6980-9B77-3A6776487F6A}"/>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5" name="Footer Placeholder 4">
            <a:extLst>
              <a:ext uri="{FF2B5EF4-FFF2-40B4-BE49-F238E27FC236}">
                <a16:creationId xmlns:a16="http://schemas.microsoft.com/office/drawing/2014/main" id="{637FE749-77C1-BC79-CD77-94BE49190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4241C6-3E55-9875-9E6A-0F8DF861140A}"/>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2751265353"/>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FF8851-1CCB-4550-8318-21254805D9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E5F13E-266D-F8B5-43C9-3033CC429C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99F36F-EAA9-F658-2B38-443BD9FE3A00}"/>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5" name="Footer Placeholder 4">
            <a:extLst>
              <a:ext uri="{FF2B5EF4-FFF2-40B4-BE49-F238E27FC236}">
                <a16:creationId xmlns:a16="http://schemas.microsoft.com/office/drawing/2014/main" id="{D72DF9B6-B661-F3BE-3259-C43087826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D92197-599D-B9FB-1648-BEA33F50C6DD}"/>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3587645113"/>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E0B61-02AD-5199-733A-711ACE6CAC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2BB08D-D1CE-2D3B-7F0F-FD8F3B44CE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1B5508-BDB4-2061-0FBD-3916D5AFA79A}"/>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5" name="Footer Placeholder 4">
            <a:extLst>
              <a:ext uri="{FF2B5EF4-FFF2-40B4-BE49-F238E27FC236}">
                <a16:creationId xmlns:a16="http://schemas.microsoft.com/office/drawing/2014/main" id="{7FEEF0A1-85C9-5CC7-D405-91996AFAD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0FDD80-6739-D771-604D-F83E2A3A01A6}"/>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924516441"/>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D21AA-0557-E45C-68A0-D9080CCCD8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D53EA4-A500-57A0-1558-AE65601855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3339BA-69F2-4670-FB40-E361FD6388D6}"/>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5" name="Footer Placeholder 4">
            <a:extLst>
              <a:ext uri="{FF2B5EF4-FFF2-40B4-BE49-F238E27FC236}">
                <a16:creationId xmlns:a16="http://schemas.microsoft.com/office/drawing/2014/main" id="{84268DCE-4F1D-3425-043C-0DE369B559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105061-D22B-5BEC-A6B6-21557B425429}"/>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1930980398"/>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1F38-4660-44B8-E772-D10E6A1343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02AB15-F650-C34D-D52A-A6964FB163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AF0EBE-2F5F-D692-4C77-1117E32ACA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6EEAB4-04AD-35AA-02DA-FD6F18506F65}"/>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6" name="Footer Placeholder 5">
            <a:extLst>
              <a:ext uri="{FF2B5EF4-FFF2-40B4-BE49-F238E27FC236}">
                <a16:creationId xmlns:a16="http://schemas.microsoft.com/office/drawing/2014/main" id="{806381BE-415F-5BA6-6FD7-028E344DC6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559D64-592A-7534-3969-7CD426619118}"/>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1553994588"/>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2F702-9F84-268A-C8F3-C813F7959E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C3F124-AD1B-E4FF-094B-250512A974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7A58BD-FD0A-F245-61E6-8EFFB6EE0B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ECC81-0CB4-26BD-2253-468235F66B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EE1D4E-F758-9CA7-B3F5-C6C7FFAE1B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4B94CC-3B37-D0FC-BF94-6C15B14ACB40}"/>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8" name="Footer Placeholder 7">
            <a:extLst>
              <a:ext uri="{FF2B5EF4-FFF2-40B4-BE49-F238E27FC236}">
                <a16:creationId xmlns:a16="http://schemas.microsoft.com/office/drawing/2014/main" id="{A11FDF7E-E822-860F-C176-730394D87F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8C0B7B-64C1-2840-0920-534028AA9DFA}"/>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89567036"/>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229D8-A3A2-5D14-D952-5CA5D3B6BF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BE9BF6-5285-CB34-809B-FAAE60EAEED4}"/>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4" name="Footer Placeholder 3">
            <a:extLst>
              <a:ext uri="{FF2B5EF4-FFF2-40B4-BE49-F238E27FC236}">
                <a16:creationId xmlns:a16="http://schemas.microsoft.com/office/drawing/2014/main" id="{0EFBE3ED-D4A4-C2F1-0834-6259A85BA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979934-9394-488C-C2AC-D825838B4E86}"/>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1026863097"/>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71CE9D-F67B-4377-669A-6BA1A30A2E9F}"/>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3" name="Footer Placeholder 2">
            <a:extLst>
              <a:ext uri="{FF2B5EF4-FFF2-40B4-BE49-F238E27FC236}">
                <a16:creationId xmlns:a16="http://schemas.microsoft.com/office/drawing/2014/main" id="{551EE3EC-E758-CD96-4082-BC13DC848E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B718F5-7EE1-9788-BF12-FF6B5D734CC7}"/>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3289218960"/>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FE8D5-5B63-473B-A7AD-41FA0016D6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F1211C-1806-437E-C986-AADA67F1F4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FA1717-6BFD-2C30-E423-42389C1DD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79AAB5-20E8-961C-D509-A47F986160DC}"/>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6" name="Footer Placeholder 5">
            <a:extLst>
              <a:ext uri="{FF2B5EF4-FFF2-40B4-BE49-F238E27FC236}">
                <a16:creationId xmlns:a16="http://schemas.microsoft.com/office/drawing/2014/main" id="{E5BBEFA8-7C71-248A-DEB3-E15C348A49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D7E6FF-B403-3851-72CF-6BAE45342948}"/>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3460733258"/>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B0461-D39E-2976-B57C-7D23440ED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CB0313-954F-63D3-D9A3-7E878DB01A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E03480-1529-C494-8D2B-61B70DD9B4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26BAED-D5B1-3393-63F5-46FBBE6AEF26}"/>
              </a:ext>
            </a:extLst>
          </p:cNvPr>
          <p:cNvSpPr>
            <a:spLocks noGrp="1"/>
          </p:cNvSpPr>
          <p:nvPr>
            <p:ph type="dt" sz="half" idx="10"/>
          </p:nvPr>
        </p:nvSpPr>
        <p:spPr/>
        <p:txBody>
          <a:bodyPr/>
          <a:lstStyle/>
          <a:p>
            <a:fld id="{F0CDAF8D-D6CE-42DF-95EE-8DAE44BC6F03}" type="datetimeFigureOut">
              <a:rPr lang="en-US" smtClean="0"/>
              <a:t>3/4/2025</a:t>
            </a:fld>
            <a:endParaRPr lang="en-US"/>
          </a:p>
        </p:txBody>
      </p:sp>
      <p:sp>
        <p:nvSpPr>
          <p:cNvPr id="6" name="Footer Placeholder 5">
            <a:extLst>
              <a:ext uri="{FF2B5EF4-FFF2-40B4-BE49-F238E27FC236}">
                <a16:creationId xmlns:a16="http://schemas.microsoft.com/office/drawing/2014/main" id="{05DEC011-AECF-855F-8B61-E5ED850EB4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A28CAD-4F9F-4628-9107-483483579EE5}"/>
              </a:ext>
            </a:extLst>
          </p:cNvPr>
          <p:cNvSpPr>
            <a:spLocks noGrp="1"/>
          </p:cNvSpPr>
          <p:nvPr>
            <p:ph type="sldNum" sz="quarter" idx="12"/>
          </p:nvPr>
        </p:nvSpPr>
        <p:spPr/>
        <p:txBody>
          <a:bodyPr/>
          <a:lstStyle/>
          <a:p>
            <a:fld id="{98F21B43-31F8-416A-98D7-84F17D26DE7E}" type="slidenum">
              <a:rPr lang="en-US" smtClean="0"/>
              <a:t>‹#›</a:t>
            </a:fld>
            <a:endParaRPr lang="en-US"/>
          </a:p>
        </p:txBody>
      </p:sp>
    </p:spTree>
    <p:extLst>
      <p:ext uri="{BB962C8B-B14F-4D97-AF65-F5344CB8AC3E}">
        <p14:creationId xmlns:p14="http://schemas.microsoft.com/office/powerpoint/2010/main" val="257183925"/>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FE9481-9760-AFED-28BF-2FEB9CCE34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F76146-12D6-F907-E8E9-E5056C0FA4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E8988-667F-9AA2-EBBF-01A7AE42ED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CDAF8D-D6CE-42DF-95EE-8DAE44BC6F03}" type="datetimeFigureOut">
              <a:rPr lang="en-US" smtClean="0"/>
              <a:t>3/4/2025</a:t>
            </a:fld>
            <a:endParaRPr lang="en-US"/>
          </a:p>
        </p:txBody>
      </p:sp>
      <p:sp>
        <p:nvSpPr>
          <p:cNvPr id="5" name="Footer Placeholder 4">
            <a:extLst>
              <a:ext uri="{FF2B5EF4-FFF2-40B4-BE49-F238E27FC236}">
                <a16:creationId xmlns:a16="http://schemas.microsoft.com/office/drawing/2014/main" id="{D015BEBD-816D-FB4A-9D01-253F003A52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29AEAE3-98F4-A60D-C539-79DD9B1908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F21B43-31F8-416A-98D7-84F17D26DE7E}" type="slidenum">
              <a:rPr lang="en-US" smtClean="0"/>
              <a:t>‹#›</a:t>
            </a:fld>
            <a:endParaRPr lang="en-US"/>
          </a:p>
        </p:txBody>
      </p:sp>
    </p:spTree>
    <p:extLst>
      <p:ext uri="{BB962C8B-B14F-4D97-AF65-F5344CB8AC3E}">
        <p14:creationId xmlns:p14="http://schemas.microsoft.com/office/powerpoint/2010/main" val="2139774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s://creativecommons.org/licenses/by-nc-sa/3.0/" TargetMode="External"/><Relationship Id="rId4" Type="http://schemas.openxmlformats.org/officeDocument/2006/relationships/hyperlink" Target="https://jreese.sh/index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8F33C-721E-EDDD-4BCF-2BFA38479868}"/>
              </a:ext>
            </a:extLst>
          </p:cNvPr>
          <p:cNvSpPr>
            <a:spLocks noGrp="1"/>
          </p:cNvSpPr>
          <p:nvPr>
            <p:ph type="ctrTitle"/>
          </p:nvPr>
        </p:nvSpPr>
        <p:spPr/>
        <p:txBody>
          <a:bodyPr anchor="ctr">
            <a:normAutofit/>
          </a:bodyPr>
          <a:lstStyle/>
          <a:p>
            <a:r>
              <a:rPr lang="en-US" sz="5400" dirty="0"/>
              <a:t>AAUW Ohio Bylaws Primer 2025</a:t>
            </a:r>
          </a:p>
        </p:txBody>
      </p:sp>
      <p:sp>
        <p:nvSpPr>
          <p:cNvPr id="3" name="Subtitle 2">
            <a:extLst>
              <a:ext uri="{FF2B5EF4-FFF2-40B4-BE49-F238E27FC236}">
                <a16:creationId xmlns:a16="http://schemas.microsoft.com/office/drawing/2014/main" id="{592A7E3D-FA8B-56F8-B308-C2B46F563214}"/>
              </a:ext>
            </a:extLst>
          </p:cNvPr>
          <p:cNvSpPr>
            <a:spLocks noGrp="1"/>
          </p:cNvSpPr>
          <p:nvPr>
            <p:ph type="subTitle" idx="1"/>
          </p:nvPr>
        </p:nvSpPr>
        <p:spPr/>
        <p:txBody>
          <a:bodyPr>
            <a:normAutofit fontScale="92500" lnSpcReduction="10000"/>
          </a:bodyPr>
          <a:lstStyle/>
          <a:p>
            <a:r>
              <a:rPr lang="en-US" sz="6000" dirty="0"/>
              <a:t>Part 3: Policy Books: </a:t>
            </a:r>
          </a:p>
          <a:p>
            <a:r>
              <a:rPr lang="en-US" sz="6000" dirty="0"/>
              <a:t>How to Implement Bylaws</a:t>
            </a:r>
          </a:p>
        </p:txBody>
      </p:sp>
    </p:spTree>
    <p:extLst>
      <p:ext uri="{BB962C8B-B14F-4D97-AF65-F5344CB8AC3E}">
        <p14:creationId xmlns:p14="http://schemas.microsoft.com/office/powerpoint/2010/main" val="6259262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30C18B-AE6B-0DCB-22E7-825FEEA67208}"/>
              </a:ext>
            </a:extLst>
          </p:cNvPr>
          <p:cNvSpPr txBox="1"/>
          <p:nvPr/>
        </p:nvSpPr>
        <p:spPr>
          <a:xfrm>
            <a:off x="5183436" y="2517354"/>
            <a:ext cx="1828800" cy="1828800"/>
          </a:xfrm>
          <a:prstGeom prst="rect">
            <a:avLst/>
          </a:prstGeom>
          <a:noFill/>
        </p:spPr>
        <p:txBody>
          <a:bodyPr wrap="square" rtlCol="0">
            <a:spAutoFit/>
          </a:bodyPr>
          <a:lstStyle/>
          <a:p>
            <a:r>
              <a:rPr lang="en-US" sz="1800" kern="1200" dirty="0">
                <a:solidFill>
                  <a:schemeClr val="tx1"/>
                </a:solidFill>
                <a:latin typeface="+mn-lt"/>
                <a:ea typeface="+mn-ea"/>
                <a:cs typeface="+mn-cs"/>
              </a:rPr>
              <a:t>Your text here</a:t>
            </a:r>
          </a:p>
        </p:txBody>
      </p:sp>
      <p:sp>
        <p:nvSpPr>
          <p:cNvPr id="3" name="Rectangle 2">
            <a:extLst>
              <a:ext uri="{FF2B5EF4-FFF2-40B4-BE49-F238E27FC236}">
                <a16:creationId xmlns:a16="http://schemas.microsoft.com/office/drawing/2014/main" id="{BA83B4D9-4201-E21A-AD82-3EF2D2DD16D1}"/>
              </a:ext>
            </a:extLst>
          </p:cNvPr>
          <p:cNvSpPr/>
          <p:nvPr/>
        </p:nvSpPr>
        <p:spPr>
          <a:xfrm>
            <a:off x="1250932" y="995316"/>
            <a:ext cx="9205405"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dirty="0">
                <a:ln/>
                <a:solidFill>
                  <a:schemeClr val="accent4"/>
                </a:solidFill>
              </a:rPr>
              <a:t>THANK YOU FOR ATTENDING</a:t>
            </a:r>
            <a:endParaRPr lang="en-US" sz="5400" b="1" cap="none" spc="0" dirty="0">
              <a:ln/>
              <a:solidFill>
                <a:schemeClr val="accent4"/>
              </a:solidFill>
              <a:effectLst/>
            </a:endParaRPr>
          </a:p>
        </p:txBody>
      </p:sp>
      <p:pic>
        <p:nvPicPr>
          <p:cNvPr id="5" name="Picture 4">
            <a:extLst>
              <a:ext uri="{FF2B5EF4-FFF2-40B4-BE49-F238E27FC236}">
                <a16:creationId xmlns:a16="http://schemas.microsoft.com/office/drawing/2014/main" id="{97A62AA2-4FA3-9EC8-3FC5-4DE5721CF45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94867" y="1839765"/>
            <a:ext cx="10402265" cy="3178470"/>
          </a:xfrm>
          <a:prstGeom prst="rect">
            <a:avLst/>
          </a:prstGeom>
        </p:spPr>
      </p:pic>
      <p:sp>
        <p:nvSpPr>
          <p:cNvPr id="6" name="TextBox 5">
            <a:extLst>
              <a:ext uri="{FF2B5EF4-FFF2-40B4-BE49-F238E27FC236}">
                <a16:creationId xmlns:a16="http://schemas.microsoft.com/office/drawing/2014/main" id="{2C67EC40-7D2E-1940-73F2-5F10FB1453C7}"/>
              </a:ext>
            </a:extLst>
          </p:cNvPr>
          <p:cNvSpPr txBox="1"/>
          <p:nvPr/>
        </p:nvSpPr>
        <p:spPr>
          <a:xfrm>
            <a:off x="2667000" y="4476750"/>
            <a:ext cx="5716836" cy="230832"/>
          </a:xfrm>
          <a:prstGeom prst="rect">
            <a:avLst/>
          </a:prstGeom>
          <a:noFill/>
        </p:spPr>
        <p:txBody>
          <a:bodyPr wrap="square" rtlCol="0">
            <a:spAutoFit/>
          </a:bodyPr>
          <a:lstStyle/>
          <a:p>
            <a:r>
              <a:rPr lang="en-US" sz="900" dirty="0">
                <a:hlinkClick r:id="rId4" tooltip="https://jreese.sh/index3"/>
              </a:rPr>
              <a:t>This Photo</a:t>
            </a:r>
            <a:r>
              <a:rPr lang="en-US" sz="900" dirty="0"/>
              <a:t> by Unknown Author is licensed under </a:t>
            </a:r>
            <a:r>
              <a:rPr lang="en-US" sz="900" dirty="0">
                <a:hlinkClick r:id="rId5" tooltip="https://creativecommons.org/licenses/by-nc-sa/3.0/"/>
              </a:rPr>
              <a:t>CC BY-SA-NC</a:t>
            </a:r>
            <a:endParaRPr lang="en-US" sz="900" dirty="0"/>
          </a:p>
        </p:txBody>
      </p:sp>
      <p:sp>
        <p:nvSpPr>
          <p:cNvPr id="10" name="Rectangle 9">
            <a:extLst>
              <a:ext uri="{FF2B5EF4-FFF2-40B4-BE49-F238E27FC236}">
                <a16:creationId xmlns:a16="http://schemas.microsoft.com/office/drawing/2014/main" id="{E376846A-4919-7A6C-FAF6-60CA6930195A}"/>
              </a:ext>
            </a:extLst>
          </p:cNvPr>
          <p:cNvSpPr/>
          <p:nvPr/>
        </p:nvSpPr>
        <p:spPr>
          <a:xfrm>
            <a:off x="1932134" y="4944862"/>
            <a:ext cx="8399672"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dirty="0">
                <a:ln/>
                <a:solidFill>
                  <a:schemeClr val="accent4"/>
                </a:solidFill>
              </a:rPr>
              <a:t>Questions and Comments</a:t>
            </a:r>
            <a:endParaRPr lang="en-US" sz="5400" b="1" cap="none" spc="0" dirty="0">
              <a:ln/>
              <a:solidFill>
                <a:schemeClr val="accent4"/>
              </a:solidFill>
              <a:effectLst/>
            </a:endParaRPr>
          </a:p>
        </p:txBody>
      </p:sp>
    </p:spTree>
    <p:extLst>
      <p:ext uri="{BB962C8B-B14F-4D97-AF65-F5344CB8AC3E}">
        <p14:creationId xmlns:p14="http://schemas.microsoft.com/office/powerpoint/2010/main" val="2696499470"/>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BCE1-E929-EE2A-D0E0-1303E76A2FA0}"/>
              </a:ext>
            </a:extLst>
          </p:cNvPr>
          <p:cNvSpPr>
            <a:spLocks noGrp="1"/>
          </p:cNvSpPr>
          <p:nvPr>
            <p:ph type="title"/>
          </p:nvPr>
        </p:nvSpPr>
        <p:spPr/>
        <p:txBody>
          <a:bodyPr/>
          <a:lstStyle/>
          <a:p>
            <a:r>
              <a:rPr lang="en-US" dirty="0"/>
              <a:t>What Are Bylaws?</a:t>
            </a:r>
          </a:p>
        </p:txBody>
      </p:sp>
      <p:sp>
        <p:nvSpPr>
          <p:cNvPr id="3" name="Content Placeholder 2">
            <a:extLst>
              <a:ext uri="{FF2B5EF4-FFF2-40B4-BE49-F238E27FC236}">
                <a16:creationId xmlns:a16="http://schemas.microsoft.com/office/drawing/2014/main" id="{D47AC8AC-32FB-1BD3-5D17-301B2304D8CB}"/>
              </a:ext>
            </a:extLst>
          </p:cNvPr>
          <p:cNvSpPr>
            <a:spLocks noGrp="1"/>
          </p:cNvSpPr>
          <p:nvPr>
            <p:ph idx="1"/>
          </p:nvPr>
        </p:nvSpPr>
        <p:spPr/>
        <p:txBody>
          <a:bodyPr/>
          <a:lstStyle/>
          <a:p>
            <a:pPr marL="0" indent="0">
              <a:buNone/>
            </a:pPr>
            <a:r>
              <a:rPr lang="en-US" dirty="0"/>
              <a:t>• Bylaws are general statements of goals and rules that describe the functions of the branch and its members.</a:t>
            </a:r>
          </a:p>
          <a:p>
            <a:pPr marL="0" indent="0">
              <a:buNone/>
            </a:pPr>
            <a:r>
              <a:rPr lang="en-US" dirty="0"/>
              <a:t>• Bylaws are adopted by the entire membership voting body.</a:t>
            </a:r>
          </a:p>
        </p:txBody>
      </p:sp>
      <p:pic>
        <p:nvPicPr>
          <p:cNvPr id="6" name="Picture 2">
            <a:extLst>
              <a:ext uri="{FF2B5EF4-FFF2-40B4-BE49-F238E27FC236}">
                <a16:creationId xmlns:a16="http://schemas.microsoft.com/office/drawing/2014/main" id="{A8B39B2B-750D-3C97-5C0E-A6F7ECB4F3F2}"/>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538"/>
          <a:stretch/>
        </p:blipFill>
        <p:spPr bwMode="auto">
          <a:xfrm>
            <a:off x="5237360" y="3429000"/>
            <a:ext cx="5637098" cy="2494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349537"/>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C13318-FA09-04BD-1981-B0CB272BA820}"/>
              </a:ext>
            </a:extLst>
          </p:cNvPr>
          <p:cNvSpPr>
            <a:spLocks noGrp="1"/>
          </p:cNvSpPr>
          <p:nvPr>
            <p:ph idx="1"/>
          </p:nvPr>
        </p:nvSpPr>
        <p:spPr/>
        <p:txBody>
          <a:bodyPr/>
          <a:lstStyle/>
          <a:p>
            <a:pPr marL="0" indent="0">
              <a:buNone/>
            </a:pPr>
            <a:r>
              <a:rPr lang="en-US" dirty="0"/>
              <a:t>Define operations and procedures.</a:t>
            </a:r>
          </a:p>
          <a:p>
            <a:pPr marL="0" indent="0">
              <a:buNone/>
            </a:pPr>
            <a:r>
              <a:rPr lang="en-US" dirty="0"/>
              <a:t>Supplement the bylaws.</a:t>
            </a:r>
          </a:p>
          <a:p>
            <a:pPr marL="0" indent="0">
              <a:buNone/>
            </a:pPr>
            <a:r>
              <a:rPr lang="en-US" dirty="0"/>
              <a:t>Are adopted by the branch board of directors.</a:t>
            </a:r>
          </a:p>
        </p:txBody>
      </p:sp>
      <p:sp>
        <p:nvSpPr>
          <p:cNvPr id="5" name="Title 4">
            <a:extLst>
              <a:ext uri="{FF2B5EF4-FFF2-40B4-BE49-F238E27FC236}">
                <a16:creationId xmlns:a16="http://schemas.microsoft.com/office/drawing/2014/main" id="{9D70A886-06CE-8F6C-57D7-B51F3E47A1DD}"/>
              </a:ext>
            </a:extLst>
          </p:cNvPr>
          <p:cNvSpPr>
            <a:spLocks noGrp="1"/>
          </p:cNvSpPr>
          <p:nvPr>
            <p:ph type="title"/>
          </p:nvPr>
        </p:nvSpPr>
        <p:spPr/>
        <p:txBody>
          <a:bodyPr/>
          <a:lstStyle/>
          <a:p>
            <a:r>
              <a:rPr lang="en-US" dirty="0"/>
              <a:t>What Are Policies?</a:t>
            </a:r>
          </a:p>
        </p:txBody>
      </p:sp>
      <p:pic>
        <p:nvPicPr>
          <p:cNvPr id="7" name="Picture 6">
            <a:extLst>
              <a:ext uri="{FF2B5EF4-FFF2-40B4-BE49-F238E27FC236}">
                <a16:creationId xmlns:a16="http://schemas.microsoft.com/office/drawing/2014/main" id="{507AE275-C068-6500-6B07-2B93347244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2383" y="3276105"/>
            <a:ext cx="5334478" cy="3434071"/>
          </a:xfrm>
          <a:prstGeom prst="rect">
            <a:avLst/>
          </a:prstGeom>
        </p:spPr>
      </p:pic>
    </p:spTree>
    <p:extLst>
      <p:ext uri="{BB962C8B-B14F-4D97-AF65-F5344CB8AC3E}">
        <p14:creationId xmlns:p14="http://schemas.microsoft.com/office/powerpoint/2010/main" val="2057862278"/>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07DE1F8-9146-17FF-36E6-EEB9A695A449}"/>
              </a:ext>
            </a:extLst>
          </p:cNvPr>
          <p:cNvSpPr>
            <a:spLocks noGrp="1"/>
          </p:cNvSpPr>
          <p:nvPr>
            <p:ph type="title"/>
          </p:nvPr>
        </p:nvSpPr>
        <p:spPr/>
        <p:txBody>
          <a:bodyPr/>
          <a:lstStyle/>
          <a:p>
            <a:r>
              <a:rPr lang="en-US" dirty="0"/>
              <a:t>How Does a Policy Help my Branch?</a:t>
            </a:r>
          </a:p>
        </p:txBody>
      </p:sp>
      <p:sp>
        <p:nvSpPr>
          <p:cNvPr id="8" name="Content Placeholder 7">
            <a:extLst>
              <a:ext uri="{FF2B5EF4-FFF2-40B4-BE49-F238E27FC236}">
                <a16:creationId xmlns:a16="http://schemas.microsoft.com/office/drawing/2014/main" id="{E092F07D-1D4E-88C4-4523-BA8AB4488249}"/>
              </a:ext>
            </a:extLst>
          </p:cNvPr>
          <p:cNvSpPr>
            <a:spLocks noGrp="1"/>
          </p:cNvSpPr>
          <p:nvPr>
            <p:ph idx="1"/>
          </p:nvPr>
        </p:nvSpPr>
        <p:spPr>
          <a:xfrm>
            <a:off x="838200" y="1825625"/>
            <a:ext cx="10372725" cy="3375025"/>
          </a:xfrm>
        </p:spPr>
        <p:txBody>
          <a:bodyPr/>
          <a:lstStyle/>
          <a:p>
            <a:r>
              <a:rPr lang="en-US" dirty="0"/>
              <a:t>Improves branch operations.</a:t>
            </a:r>
          </a:p>
          <a:p>
            <a:r>
              <a:rPr lang="en-US" dirty="0"/>
              <a:t>Improves transition between boards.</a:t>
            </a:r>
          </a:p>
          <a:p>
            <a:r>
              <a:rPr lang="en-US" dirty="0"/>
              <a:t>Clarifies information that cannot be found elsewhere:</a:t>
            </a:r>
          </a:p>
          <a:p>
            <a:pPr marL="0" indent="0">
              <a:buNone/>
            </a:pPr>
            <a:endParaRPr lang="en-US" dirty="0"/>
          </a:p>
          <a:p>
            <a:pPr marL="0" indent="0">
              <a:buNone/>
            </a:pPr>
            <a:r>
              <a:rPr lang="en-US" dirty="0"/>
              <a:t>	Google Help: </a:t>
            </a:r>
            <a:r>
              <a:rPr lang="en-US" i="1" dirty="0"/>
              <a:t>Who performs the yearly audit for our branch?</a:t>
            </a:r>
          </a:p>
          <a:p>
            <a:pPr marL="0" indent="0">
              <a:buNone/>
            </a:pPr>
            <a:r>
              <a:rPr lang="en-US" i="1" dirty="0"/>
              <a:t>   	</a:t>
            </a:r>
            <a:r>
              <a:rPr lang="en-US" dirty="0"/>
              <a:t>AI Overview:                    ….</a:t>
            </a:r>
          </a:p>
        </p:txBody>
      </p:sp>
      <p:pic>
        <p:nvPicPr>
          <p:cNvPr id="10" name="Graphic 9" descr="Robot">
            <a:extLst>
              <a:ext uri="{FF2B5EF4-FFF2-40B4-BE49-F238E27FC236}">
                <a16:creationId xmlns:a16="http://schemas.microsoft.com/office/drawing/2014/main" id="{682A18BC-2B36-3D9E-2211-A0DB3001C6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16960" y="4267200"/>
            <a:ext cx="2384396" cy="1737360"/>
          </a:xfrm>
          <a:prstGeom prst="rect">
            <a:avLst/>
          </a:prstGeom>
        </p:spPr>
      </p:pic>
    </p:spTree>
    <p:extLst>
      <p:ext uri="{BB962C8B-B14F-4D97-AF65-F5344CB8AC3E}">
        <p14:creationId xmlns:p14="http://schemas.microsoft.com/office/powerpoint/2010/main" val="2842829450"/>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7FA64-76DD-C83E-CF49-36B10143CD2B}"/>
              </a:ext>
            </a:extLst>
          </p:cNvPr>
          <p:cNvSpPr>
            <a:spLocks noGrp="1"/>
          </p:cNvSpPr>
          <p:nvPr>
            <p:ph type="title"/>
          </p:nvPr>
        </p:nvSpPr>
        <p:spPr>
          <a:xfrm>
            <a:off x="1121434" y="365125"/>
            <a:ext cx="10232366" cy="1325563"/>
          </a:xfrm>
        </p:spPr>
        <p:txBody>
          <a:bodyPr/>
          <a:lstStyle/>
          <a:p>
            <a:r>
              <a:rPr lang="en-US" dirty="0"/>
              <a:t>Branch Policy Example 1</a:t>
            </a:r>
          </a:p>
        </p:txBody>
      </p:sp>
      <p:sp>
        <p:nvSpPr>
          <p:cNvPr id="3" name="TextBox 2">
            <a:extLst>
              <a:ext uri="{FF2B5EF4-FFF2-40B4-BE49-F238E27FC236}">
                <a16:creationId xmlns:a16="http://schemas.microsoft.com/office/drawing/2014/main" id="{76556537-9B5B-16F6-7393-E66CC787D7CB}"/>
              </a:ext>
            </a:extLst>
          </p:cNvPr>
          <p:cNvSpPr txBox="1"/>
          <p:nvPr/>
        </p:nvSpPr>
        <p:spPr>
          <a:xfrm>
            <a:off x="838200" y="2054832"/>
            <a:ext cx="9720532" cy="3785652"/>
          </a:xfrm>
          <a:prstGeom prst="rect">
            <a:avLst/>
          </a:prstGeom>
          <a:noFill/>
        </p:spPr>
        <p:txBody>
          <a:bodyPr wrap="square" rtlCol="0">
            <a:spAutoFit/>
          </a:bodyPr>
          <a:lstStyle/>
          <a:p>
            <a:r>
              <a:rPr lang="en-US" sz="4000" kern="1200" dirty="0">
                <a:solidFill>
                  <a:schemeClr val="tx1"/>
                </a:solidFill>
                <a:latin typeface="+mn-lt"/>
                <a:ea typeface="+mn-ea"/>
                <a:cs typeface="+mn-cs"/>
              </a:rPr>
              <a:t>The board is responsible for approving all</a:t>
            </a:r>
          </a:p>
          <a:p>
            <a:r>
              <a:rPr lang="en-US" sz="4000" kern="1200" dirty="0">
                <a:solidFill>
                  <a:schemeClr val="tx1"/>
                </a:solidFill>
                <a:latin typeface="+mn-lt"/>
                <a:ea typeface="+mn-ea"/>
                <a:cs typeface="+mn-cs"/>
              </a:rPr>
              <a:t>proposed branch projects after first</a:t>
            </a:r>
          </a:p>
          <a:p>
            <a:r>
              <a:rPr lang="en-US" sz="4000" kern="1200" dirty="0">
                <a:solidFill>
                  <a:schemeClr val="tx1"/>
                </a:solidFill>
                <a:latin typeface="+mn-lt"/>
                <a:ea typeface="+mn-ea"/>
                <a:cs typeface="+mn-cs"/>
              </a:rPr>
              <a:t>reviewing the costs in time and funds</a:t>
            </a:r>
          </a:p>
          <a:p>
            <a:r>
              <a:rPr lang="en-US" sz="4000" kern="1200" dirty="0">
                <a:solidFill>
                  <a:schemeClr val="tx1"/>
                </a:solidFill>
                <a:latin typeface="+mn-lt"/>
                <a:ea typeface="+mn-ea"/>
                <a:cs typeface="+mn-cs"/>
              </a:rPr>
              <a:t>required. These projects will then be</a:t>
            </a:r>
          </a:p>
          <a:p>
            <a:r>
              <a:rPr lang="en-US" sz="4000" kern="1200" dirty="0">
                <a:solidFill>
                  <a:schemeClr val="tx1"/>
                </a:solidFill>
                <a:latin typeface="+mn-lt"/>
                <a:ea typeface="+mn-ea"/>
                <a:cs typeface="+mn-cs"/>
              </a:rPr>
              <a:t>presented to the branch as board</a:t>
            </a:r>
          </a:p>
          <a:p>
            <a:r>
              <a:rPr lang="en-US" sz="4000" kern="1200" dirty="0">
                <a:solidFill>
                  <a:schemeClr val="tx1"/>
                </a:solidFill>
                <a:latin typeface="+mn-lt"/>
                <a:ea typeface="+mn-ea"/>
                <a:cs typeface="+mn-cs"/>
              </a:rPr>
              <a:t>recommendations.</a:t>
            </a:r>
          </a:p>
        </p:txBody>
      </p:sp>
    </p:spTree>
    <p:extLst>
      <p:ext uri="{BB962C8B-B14F-4D97-AF65-F5344CB8AC3E}">
        <p14:creationId xmlns:p14="http://schemas.microsoft.com/office/powerpoint/2010/main" val="259673526"/>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8CF21-4B9F-2427-25A1-1EB47AAFCE4B}"/>
              </a:ext>
            </a:extLst>
          </p:cNvPr>
          <p:cNvSpPr>
            <a:spLocks noGrp="1"/>
          </p:cNvSpPr>
          <p:nvPr>
            <p:ph type="title"/>
          </p:nvPr>
        </p:nvSpPr>
        <p:spPr>
          <a:xfrm>
            <a:off x="0" y="519953"/>
            <a:ext cx="11353800" cy="1170735"/>
          </a:xfrm>
        </p:spPr>
        <p:txBody>
          <a:bodyPr/>
          <a:lstStyle/>
          <a:p>
            <a:r>
              <a:rPr lang="en-US" dirty="0"/>
              <a:t> Branch Policy Example 2</a:t>
            </a:r>
          </a:p>
        </p:txBody>
      </p:sp>
      <p:sp>
        <p:nvSpPr>
          <p:cNvPr id="4" name="TextBox 3">
            <a:extLst>
              <a:ext uri="{FF2B5EF4-FFF2-40B4-BE49-F238E27FC236}">
                <a16:creationId xmlns:a16="http://schemas.microsoft.com/office/drawing/2014/main" id="{A99C1AA5-17E8-635F-5E7D-BC80674A818B}"/>
              </a:ext>
            </a:extLst>
          </p:cNvPr>
          <p:cNvSpPr txBox="1"/>
          <p:nvPr/>
        </p:nvSpPr>
        <p:spPr>
          <a:xfrm>
            <a:off x="304801" y="1524000"/>
            <a:ext cx="10040470" cy="3170099"/>
          </a:xfrm>
          <a:prstGeom prst="rect">
            <a:avLst/>
          </a:prstGeom>
          <a:noFill/>
        </p:spPr>
        <p:txBody>
          <a:bodyPr wrap="square">
            <a:spAutoFit/>
          </a:bodyPr>
          <a:lstStyle/>
          <a:p>
            <a:r>
              <a:rPr lang="en-US" sz="4000" dirty="0"/>
              <a:t>Each board member shall  prepare an annual</a:t>
            </a:r>
          </a:p>
          <a:p>
            <a:r>
              <a:rPr lang="en-US" sz="4000" dirty="0"/>
              <a:t>report of activities performed during the last</a:t>
            </a:r>
          </a:p>
          <a:p>
            <a:r>
              <a:rPr lang="en-US" sz="4000" dirty="0"/>
              <a:t>year. She/he shall give one copy to the</a:t>
            </a:r>
          </a:p>
          <a:p>
            <a:r>
              <a:rPr lang="en-US" sz="4000" dirty="0"/>
              <a:t>branch president and retain one copy in</a:t>
            </a:r>
          </a:p>
          <a:p>
            <a:r>
              <a:rPr lang="en-US" sz="4000" dirty="0"/>
              <a:t>her/his job file.</a:t>
            </a:r>
          </a:p>
        </p:txBody>
      </p:sp>
    </p:spTree>
    <p:extLst>
      <p:ext uri="{BB962C8B-B14F-4D97-AF65-F5344CB8AC3E}">
        <p14:creationId xmlns:p14="http://schemas.microsoft.com/office/powerpoint/2010/main" val="1233432306"/>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FDE76-E5F4-C0D8-A061-DD381B4599E3}"/>
              </a:ext>
            </a:extLst>
          </p:cNvPr>
          <p:cNvSpPr>
            <a:spLocks noGrp="1"/>
          </p:cNvSpPr>
          <p:nvPr>
            <p:ph type="title"/>
          </p:nvPr>
        </p:nvSpPr>
        <p:spPr/>
        <p:txBody>
          <a:bodyPr/>
          <a:lstStyle/>
          <a:p>
            <a:r>
              <a:rPr lang="en-US" dirty="0"/>
              <a:t>Branch Policy Example 3</a:t>
            </a:r>
          </a:p>
        </p:txBody>
      </p:sp>
      <p:sp>
        <p:nvSpPr>
          <p:cNvPr id="3" name="TextBox 2">
            <a:extLst>
              <a:ext uri="{FF2B5EF4-FFF2-40B4-BE49-F238E27FC236}">
                <a16:creationId xmlns:a16="http://schemas.microsoft.com/office/drawing/2014/main" id="{EECF60E8-CEC0-C3D4-6033-37AB7FB4939B}"/>
              </a:ext>
            </a:extLst>
          </p:cNvPr>
          <p:cNvSpPr txBox="1"/>
          <p:nvPr/>
        </p:nvSpPr>
        <p:spPr>
          <a:xfrm>
            <a:off x="1145753" y="1690688"/>
            <a:ext cx="9521761" cy="3724096"/>
          </a:xfrm>
          <a:prstGeom prst="rect">
            <a:avLst/>
          </a:prstGeom>
          <a:noFill/>
        </p:spPr>
        <p:txBody>
          <a:bodyPr wrap="square" rtlCol="0">
            <a:spAutoFit/>
          </a:bodyPr>
          <a:lstStyle/>
          <a:p>
            <a:r>
              <a:rPr lang="en-US" sz="2800" kern="1200" dirty="0">
                <a:solidFill>
                  <a:schemeClr val="tx1"/>
                </a:solidFill>
                <a:latin typeface="+mn-lt"/>
                <a:ea typeface="+mn-ea"/>
                <a:cs typeface="+mn-cs"/>
              </a:rPr>
              <a:t>JOB DUTIES OF ELECTED OFFICERS AND NOMINATION:</a:t>
            </a:r>
          </a:p>
          <a:p>
            <a:pPr algn="ctr"/>
            <a:r>
              <a:rPr lang="en-US" sz="2800" kern="1200" dirty="0">
                <a:solidFill>
                  <a:schemeClr val="tx1"/>
                </a:solidFill>
                <a:latin typeface="+mn-lt"/>
                <a:ea typeface="+mn-ea"/>
                <a:cs typeface="+mn-cs"/>
              </a:rPr>
              <a:t>CRITERIA OF PRESIDENT:</a:t>
            </a:r>
          </a:p>
          <a:p>
            <a:r>
              <a:rPr lang="en-US" sz="2000" kern="1200" dirty="0">
                <a:solidFill>
                  <a:schemeClr val="tx1"/>
                </a:solidFill>
                <a:latin typeface="+mn-lt"/>
                <a:ea typeface="+mn-ea"/>
                <a:cs typeface="+mn-cs"/>
              </a:rPr>
              <a:t>1.The president will be elected from those branch members who have had recent board experience. </a:t>
            </a:r>
          </a:p>
          <a:p>
            <a:r>
              <a:rPr lang="en-US" sz="2000" dirty="0"/>
              <a:t>2.</a:t>
            </a:r>
            <a:r>
              <a:rPr lang="en-US" sz="2000" kern="1200" dirty="0">
                <a:solidFill>
                  <a:schemeClr val="tx1"/>
                </a:solidFill>
                <a:latin typeface="+mn-lt"/>
                <a:ea typeface="+mn-ea"/>
                <a:cs typeface="+mn-cs"/>
              </a:rPr>
              <a:t>The president is responsible for appointing non-elected members of the board, leading meetings, and preparing the agenda. </a:t>
            </a:r>
          </a:p>
          <a:p>
            <a:r>
              <a:rPr lang="en-US" sz="2000" dirty="0"/>
              <a:t>3. </a:t>
            </a:r>
            <a:r>
              <a:rPr lang="en-US" sz="2000" kern="1200" dirty="0">
                <a:solidFill>
                  <a:schemeClr val="tx1"/>
                </a:solidFill>
                <a:latin typeface="+mn-lt"/>
                <a:ea typeface="+mn-ea"/>
                <a:cs typeface="+mn-cs"/>
              </a:rPr>
              <a:t>She/he also ensures that information is disseminated to board members and that branch affairs run smoothly. </a:t>
            </a:r>
          </a:p>
          <a:p>
            <a:r>
              <a:rPr lang="en-US" sz="2000" dirty="0"/>
              <a:t>4.</a:t>
            </a:r>
            <a:r>
              <a:rPr lang="en-US" sz="2000" kern="1200" dirty="0">
                <a:solidFill>
                  <a:schemeClr val="tx1"/>
                </a:solidFill>
                <a:latin typeface="+mn-lt"/>
                <a:ea typeface="+mn-ea"/>
                <a:cs typeface="+mn-cs"/>
              </a:rPr>
              <a:t>The president serves as a non-voting, ex-officio member of all committees except the nominating committee, and is expected to attend these meetings. It is the duty of the committee chair to notify the president of each meeting...”</a:t>
            </a:r>
          </a:p>
        </p:txBody>
      </p:sp>
    </p:spTree>
    <p:extLst>
      <p:ext uri="{BB962C8B-B14F-4D97-AF65-F5344CB8AC3E}">
        <p14:creationId xmlns:p14="http://schemas.microsoft.com/office/powerpoint/2010/main" val="3665964760"/>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EA0C-C180-BA67-1997-96057BF5A697}"/>
              </a:ext>
            </a:extLst>
          </p:cNvPr>
          <p:cNvSpPr>
            <a:spLocks noGrp="1"/>
          </p:cNvSpPr>
          <p:nvPr>
            <p:ph type="title"/>
          </p:nvPr>
        </p:nvSpPr>
        <p:spPr/>
        <p:txBody>
          <a:bodyPr/>
          <a:lstStyle/>
          <a:p>
            <a:r>
              <a:rPr lang="en-US" dirty="0"/>
              <a:t>When Should a Branch Write/Revise Policy?</a:t>
            </a:r>
          </a:p>
        </p:txBody>
      </p:sp>
      <p:graphicFrame>
        <p:nvGraphicFramePr>
          <p:cNvPr id="4" name="Content Placeholder 3">
            <a:extLst>
              <a:ext uri="{FF2B5EF4-FFF2-40B4-BE49-F238E27FC236}">
                <a16:creationId xmlns:a16="http://schemas.microsoft.com/office/drawing/2014/main" id="{D5969805-E84E-046F-2428-66B3CB1B4AE3}"/>
              </a:ext>
            </a:extLst>
          </p:cNvPr>
          <p:cNvGraphicFramePr>
            <a:graphicFrameLocks noGrp="1"/>
          </p:cNvGraphicFramePr>
          <p:nvPr>
            <p:ph idx="1"/>
            <p:extLst>
              <p:ext uri="{D42A27DB-BD31-4B8C-83A1-F6EECF244321}">
                <p14:modId xmlns:p14="http://schemas.microsoft.com/office/powerpoint/2010/main" val="29394315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7687222"/>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9A8603-449D-C8E5-9A47-3F853147E6A0}"/>
              </a:ext>
            </a:extLst>
          </p:cNvPr>
          <p:cNvSpPr>
            <a:spLocks noGrp="1"/>
          </p:cNvSpPr>
          <p:nvPr>
            <p:ph type="title"/>
          </p:nvPr>
        </p:nvSpPr>
        <p:spPr/>
        <p:txBody>
          <a:bodyPr/>
          <a:lstStyle/>
          <a:p>
            <a:r>
              <a:rPr lang="en-US" dirty="0"/>
              <a:t>Policy Purpose May Be Stated</a:t>
            </a:r>
          </a:p>
        </p:txBody>
      </p:sp>
      <p:sp>
        <p:nvSpPr>
          <p:cNvPr id="4" name="Content Placeholder 3">
            <a:extLst>
              <a:ext uri="{FF2B5EF4-FFF2-40B4-BE49-F238E27FC236}">
                <a16:creationId xmlns:a16="http://schemas.microsoft.com/office/drawing/2014/main" id="{0ED0E1BE-B16B-CED2-D594-36963FA8C12A}"/>
              </a:ext>
            </a:extLst>
          </p:cNvPr>
          <p:cNvSpPr>
            <a:spLocks noGrp="1"/>
          </p:cNvSpPr>
          <p:nvPr>
            <p:ph idx="1"/>
          </p:nvPr>
        </p:nvSpPr>
        <p:spPr>
          <a:xfrm>
            <a:off x="817084" y="1690688"/>
            <a:ext cx="10515600" cy="4351338"/>
          </a:xfrm>
        </p:spPr>
        <p:txBody>
          <a:bodyPr/>
          <a:lstStyle/>
          <a:p>
            <a:pPr marL="0" indent="0">
              <a:buNone/>
            </a:pPr>
            <a:endParaRPr lang="en-US" dirty="0"/>
          </a:p>
          <a:p>
            <a:pPr marL="0" indent="0">
              <a:buNone/>
            </a:pPr>
            <a:r>
              <a:rPr lang="en-US" dirty="0"/>
              <a:t>“The Policy Book of AAUW Ohio shall</a:t>
            </a:r>
          </a:p>
          <a:p>
            <a:pPr marL="0" indent="0">
              <a:buNone/>
            </a:pPr>
            <a:r>
              <a:rPr lang="en-US" dirty="0"/>
              <a:t>1. Describe duties and responsibilities of</a:t>
            </a:r>
          </a:p>
          <a:p>
            <a:pPr marL="0" indent="0">
              <a:buNone/>
            </a:pPr>
            <a:r>
              <a:rPr lang="en-US" dirty="0"/>
              <a:t>officers, chairs, and members of committees</a:t>
            </a:r>
          </a:p>
          <a:p>
            <a:pPr marL="0" indent="0">
              <a:buNone/>
            </a:pPr>
            <a:r>
              <a:rPr lang="en-US" dirty="0"/>
              <a:t>2. Clarify state/branch relationships to prevent</a:t>
            </a:r>
          </a:p>
          <a:p>
            <a:pPr marL="0" indent="0">
              <a:buNone/>
            </a:pPr>
            <a:r>
              <a:rPr lang="en-US" dirty="0"/>
              <a:t>inconsistency</a:t>
            </a:r>
          </a:p>
          <a:p>
            <a:pPr marL="0" indent="0">
              <a:buNone/>
            </a:pPr>
            <a:r>
              <a:rPr lang="en-US" dirty="0"/>
              <a:t>3. Improve administration efficiency”</a:t>
            </a:r>
          </a:p>
        </p:txBody>
      </p:sp>
    </p:spTree>
    <p:extLst>
      <p:ext uri="{BB962C8B-B14F-4D97-AF65-F5344CB8AC3E}">
        <p14:creationId xmlns:p14="http://schemas.microsoft.com/office/powerpoint/2010/main" val="2429148593"/>
      </p:ext>
    </p:extLst>
  </p:cSld>
  <p:clrMapOvr>
    <a:masterClrMapping/>
  </p:clrMapOvr>
  <mc:AlternateContent xmlns:mc="http://schemas.openxmlformats.org/markup-compatibility/2006" xmlns:p14="http://schemas.microsoft.com/office/powerpoint/2010/main">
    <mc:Choice Requires="p14">
      <p:transition spd="slow" p14:dur="5000" advClick="0" advTm="30000"/>
    </mc:Choice>
    <mc:Fallback xmlns="">
      <p:transition spd="slow" advClick="0" advTm="30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1189</TotalTime>
  <Words>1188</Words>
  <Application>Microsoft Office PowerPoint</Application>
  <PresentationFormat>Widescreen</PresentationFormat>
  <Paragraphs>88</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Calibri</vt:lpstr>
      <vt:lpstr>Office Theme</vt:lpstr>
      <vt:lpstr>AAUW Ohio Bylaws Primer 2025</vt:lpstr>
      <vt:lpstr>What Are Bylaws?</vt:lpstr>
      <vt:lpstr>What Are Policies?</vt:lpstr>
      <vt:lpstr>How Does a Policy Help my Branch?</vt:lpstr>
      <vt:lpstr>Branch Policy Example 1</vt:lpstr>
      <vt:lpstr> Branch Policy Example 2</vt:lpstr>
      <vt:lpstr>Branch Policy Example 3</vt:lpstr>
      <vt:lpstr>When Should a Branch Write/Revise Policy?</vt:lpstr>
      <vt:lpstr>Policy Purpose May Be Stated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Nancy Stellhorn</dc:creator>
  <cp:lastModifiedBy>Carolyn Smith</cp:lastModifiedBy>
  <cp:revision>10</cp:revision>
  <dcterms:created xsi:type="dcterms:W3CDTF">2025-01-31T17:03:43Z</dcterms:created>
  <dcterms:modified xsi:type="dcterms:W3CDTF">2025-03-04T20:26:56Z</dcterms:modified>
</cp:coreProperties>
</file>