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66" r:id="rId6"/>
    <p:sldId id="267" r:id="rId7"/>
    <p:sldId id="259" r:id="rId8"/>
    <p:sldId id="268" r:id="rId9"/>
    <p:sldId id="261" r:id="rId10"/>
    <p:sldId id="262" r:id="rId11"/>
    <p:sldId id="269" r:id="rId12"/>
    <p:sldId id="264" r:id="rId13"/>
    <p:sldId id="263" r:id="rId14"/>
    <p:sldId id="265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4660"/>
  </p:normalViewPr>
  <p:slideViewPr>
    <p:cSldViewPr snapToGrid="0">
      <p:cViewPr varScale="1">
        <p:scale>
          <a:sx n="65" d="100"/>
          <a:sy n="65" d="100"/>
        </p:scale>
        <p:origin x="51" y="6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81374-D093-4548-9678-808B2457E4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A5DA2-7C01-4FA6-9D5F-F5AFE4754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80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7A5DA2-7C01-4FA6-9D5F-F5AFE47546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5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21980-95E5-7487-723B-6DF0A4358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1632F-E744-C6FE-6343-8821D3091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C3EBB-73DD-4FFE-2326-150DD70F7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E124F-EA6E-F179-E9A2-B837F03F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331E2-38CD-838C-7081-29CE325F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9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66CEE-F804-049C-78E3-8633E8F05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D87536-3B4C-82E9-CF67-AEB96697B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1213C-AD2F-6980-9B77-3A677648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FE749-77C1-BC79-CD77-94BE49190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241C6-3E55-9875-9E6A-0F8DF861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6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FF8851-1CCB-4550-8318-21254805D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E5F13E-266D-F8B5-43C9-3033CC429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9F36F-EAA9-F658-2B38-443BD9FE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DF9B6-B661-F3BE-3259-C43087826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92197-599D-B9FB-1648-BEA33F50C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4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E0B61-02AD-5199-733A-711ACE6CA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BB08D-D1CE-2D3B-7F0F-FD8F3B44C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B5508-BDB4-2061-0FBD-3916D5AFA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EF0A1-85C9-5CC7-D405-91996AFAD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FDD80-6739-D771-604D-F83E2A3A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1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21AA-0557-E45C-68A0-D9080CCCD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53EA4-A500-57A0-1558-AE6560185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339BA-69F2-4670-FB40-E361FD638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68DCE-4F1D-3425-043C-0DE369B5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05061-D22B-5BEC-A6B6-21557B425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8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1F38-4660-44B8-E772-D10E6A134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2AB15-F650-C34D-D52A-A6964FB163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F0EBE-2F5F-D692-4C77-1117E32AC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EEAB4-04AD-35AA-02DA-FD6F1850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381BE-415F-5BA6-6FD7-028E344DC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59D64-592A-7534-3969-7CD42661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9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2F702-9F84-268A-C8F3-C813F7959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3F124-AD1B-E4FF-094B-250512A97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7A58BD-FD0A-F245-61E6-8EFFB6EE0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7ECC81-0CB4-26BD-2253-468235F66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EE1D4E-F758-9CA7-B3F5-C6C7FFAE1B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4B94CC-3B37-D0FC-BF94-6C15B14AC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1FDF7E-E822-860F-C176-730394D87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C0B7B-64C1-2840-0920-534028AA9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229D8-A3A2-5D14-D952-5CA5D3B6B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BE9BF6-5285-CB34-809B-FAAE60EAE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BE3ED-D4A4-C2F1-0834-6259A85B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979934-9394-488C-C2AC-D825838B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6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71CE9D-F67B-4377-669A-6BA1A30A2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EE3EC-E758-CD96-4082-BC13DC84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B718F5-7EE1-9788-BF12-FF6B5D734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1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FE8D5-5B63-473B-A7AD-41FA0016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1211C-1806-437E-C986-AADA67F1F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A1717-6BFD-2C30-E423-42389C1DD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9AAB5-20E8-961C-D509-A47F9861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BEFA8-7C71-248A-DEB3-E15C348A4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7E6FF-B403-3851-72CF-6BAE4534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3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0461-D39E-2976-B57C-7D23440ED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CB0313-954F-63D3-D9A3-7E878DB01A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03480-1529-C494-8D2B-61B70DD9B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6BAED-D5B1-3393-63F5-46FBBE6AE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EC011-AECF-855F-8B61-E5ED850EB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28CAD-4F9F-4628-9107-483483579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FE9481-9760-AFED-28BF-2FEB9CCE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76146-12D6-F907-E8E9-E5056C0F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E8988-667F-9AA2-EBBF-01A7AE42E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CDAF8D-D6CE-42DF-95EE-8DAE44BC6F0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5BEBD-816D-FB4A-9D01-253F003A52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AEAE3-98F4-A60D-C539-79DD9B190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F21B43-31F8-416A-98D7-84F17D26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7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nstell256@gmail.com" TargetMode="External"/><Relationship Id="rId2" Type="http://schemas.openxmlformats.org/officeDocument/2006/relationships/hyperlink" Target="mailto:connect@aauw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STELL256@gmail.com" TargetMode="External"/><Relationship Id="rId2" Type="http://schemas.openxmlformats.org/officeDocument/2006/relationships/hyperlink" Target="mailto:connect@aauw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auw.org/resources/member/leader-resources-tools/bylaws-toolk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F33C-721E-EDDD-4BCF-2BFA38479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3955"/>
            <a:ext cx="9144000" cy="238760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AAUW Ohio Bylaws Primer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2A7E3D-FA8B-56F8-B308-C2B46F563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1470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dirty="0"/>
              <a:t>Part 2: Bylaws Are Simple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C6F62A-0BE4-8B0C-B857-8F9712E7F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258" y="761094"/>
            <a:ext cx="2182761" cy="10127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E08E26-14F1-BBA9-9732-11C1173DD5E3}"/>
              </a:ext>
            </a:extLst>
          </p:cNvPr>
          <p:cNvSpPr txBox="1"/>
          <p:nvPr/>
        </p:nvSpPr>
        <p:spPr>
          <a:xfrm>
            <a:off x="8936440" y="5837962"/>
            <a:ext cx="2344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Nancy Stellhorn</a:t>
            </a:r>
          </a:p>
        </p:txBody>
      </p:sp>
    </p:spTree>
    <p:extLst>
      <p:ext uri="{BB962C8B-B14F-4D97-AF65-F5344CB8AC3E}">
        <p14:creationId xmlns:p14="http://schemas.microsoft.com/office/powerpoint/2010/main" val="625926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50A7-9A78-96FF-C519-6AAF5C62C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Does My Branch Have To Update Its Bylaws?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B1132-3D29-5A97-F09B-BE7BC3FC5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4400" dirty="0"/>
              <a:t>Yes, but why?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It is the law. It’s how you continue to be an AAUW branch.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After you insert the 7 Model Bylaws, you may add articles from your old bylaws. </a:t>
            </a:r>
          </a:p>
        </p:txBody>
      </p:sp>
    </p:spTree>
    <p:extLst>
      <p:ext uri="{BB962C8B-B14F-4D97-AF65-F5344CB8AC3E}">
        <p14:creationId xmlns:p14="http://schemas.microsoft.com/office/powerpoint/2010/main" val="972045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2A5B6-453C-4D60-AE77-6F30C379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Branch Members Must Vote on Bylaws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0E39E-B8B6-F993-EBF5-0B14DDDE7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The Model Branch Bylaws portion does not require a vote.</a:t>
            </a:r>
          </a:p>
          <a:p>
            <a:pPr>
              <a:spcAft>
                <a:spcPts val="1200"/>
              </a:spcAft>
            </a:pPr>
            <a:r>
              <a:rPr lang="en-US" dirty="0"/>
              <a:t>If you change other parts (Articles after the first 7)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Your members must vote on other changes.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You must give them information on the question and time of the vote.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CE4F6C-CA4D-FD70-A4C3-DCF72E119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9499" y="4200889"/>
            <a:ext cx="4039121" cy="140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595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B2CF8-4267-338C-2E01-932B60089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B0528-993B-209F-6EC2-6721F7258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Reasons to </a:t>
            </a:r>
            <a:r>
              <a:rPr lang="en-US" sz="4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Change One of Your Bylaws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06BFD-BEBB-008D-5D7C-B81824A83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567" y="2324456"/>
            <a:ext cx="10515600" cy="3579041"/>
          </a:xfrm>
        </p:spPr>
        <p:txBody>
          <a:bodyPr>
            <a:normAutofit/>
          </a:bodyPr>
          <a:lstStyle/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If it conflicts with anything in the first 7 articles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If it is out of date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If it explains how to do things and could be part of your Policy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If the language can be simplified or updated</a:t>
            </a:r>
          </a:p>
        </p:txBody>
      </p:sp>
    </p:spTree>
    <p:extLst>
      <p:ext uri="{BB962C8B-B14F-4D97-AF65-F5344CB8AC3E}">
        <p14:creationId xmlns:p14="http://schemas.microsoft.com/office/powerpoint/2010/main" val="198756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CE87-CC52-93CA-0CBE-FA90E8D0B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Do Your Bylaws Have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3D193-68A4-D0F0-74AA-0852ECA3F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An article about how to amend your bylaws?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lphaLcPeriod"/>
            </a:pPr>
            <a:r>
              <a:rPr lang="en-US" sz="2800" dirty="0"/>
              <a:t>Who can vote?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lphaLcPeriod"/>
            </a:pPr>
            <a:r>
              <a:rPr lang="en-US" sz="2800" dirty="0"/>
              <a:t>How many votes are required for adoption?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lphaLcPeriod"/>
            </a:pPr>
            <a:r>
              <a:rPr lang="en-US" sz="2800" dirty="0"/>
              <a:t>How much notice must be given to members before a vote to change your bylaws?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Responsibilities and tasks of officers?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36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29818-6065-6B22-0693-BBFBA98F2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More Alerts: Other Items to 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998BC-C18A-C0D6-BC93-ABFE10C1D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566" y="2270006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Reference to branch delegates. Ohio does not have them.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Reference to electronic voting. Ohio Code says that electronic voting is legal if the organization bylaws specify procedures for how it will be done.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Suggestion: At the bottom of the last page, write “Last updated,”  mm, dd, </a:t>
            </a:r>
            <a:r>
              <a:rPr lang="en-US" sz="3200" dirty="0" err="1"/>
              <a:t>yyyy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6816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4B597-82DE-80C9-80D9-25799BAC2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Updated Branch Bylaws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A7B93-94E9-6A22-9A18-7B7390676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7714"/>
            <a:ext cx="10515600" cy="339530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Electronically to AAUW at </a:t>
            </a:r>
            <a:r>
              <a:rPr lang="en-US" dirty="0">
                <a:hlinkClick r:id="rId2"/>
              </a:rPr>
              <a:t>connect@aauw.org</a:t>
            </a:r>
            <a:r>
              <a:rPr lang="en-US" dirty="0"/>
              <a:t>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By email as a Word document or PDF to AAUW Ohio at </a:t>
            </a:r>
            <a:r>
              <a:rPr lang="en-US" dirty="0">
                <a:hlinkClick r:id="rId3"/>
              </a:rPr>
              <a:t>nstell256@gmail.com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Deadline is June 30, 2026. </a:t>
            </a:r>
            <a:r>
              <a:rPr lang="en-US"/>
              <a:t>Starz </a:t>
            </a:r>
            <a:r>
              <a:rPr lang="en-US" dirty="0"/>
              <a:t>credit for early submission.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2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3BA5D-1E18-8875-EF48-E12E997DC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Is Your Branch An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AAUW</a:t>
            </a:r>
            <a:r>
              <a:rPr lang="en-US" dirty="0"/>
              <a:t> Branch?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0CE1F-5D92-A314-3B2B-290BB410C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7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/>
              <a:t>Answer: Only if your branch bylaws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Contain the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exact</a:t>
            </a:r>
            <a:r>
              <a:rPr lang="en-US" sz="3200" dirty="0"/>
              <a:t> words required for an AAUW branch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Are sent electronically as a Word document to </a:t>
            </a:r>
          </a:p>
          <a:p>
            <a:pPr lvl="2">
              <a:spcAft>
                <a:spcPts val="1200"/>
              </a:spcAft>
            </a:pPr>
            <a:r>
              <a:rPr lang="en-US" sz="2800" dirty="0"/>
              <a:t>AAUW Association at </a:t>
            </a:r>
            <a:r>
              <a:rPr lang="en-US" sz="2800" dirty="0">
                <a:hlinkClick r:id="rId2"/>
              </a:rPr>
              <a:t>connect@aauw.org</a:t>
            </a:r>
            <a:r>
              <a:rPr lang="en-US" sz="2800" dirty="0"/>
              <a:t> and to</a:t>
            </a:r>
          </a:p>
          <a:p>
            <a:pPr lvl="2">
              <a:spcAft>
                <a:spcPts val="1200"/>
              </a:spcAft>
            </a:pPr>
            <a:r>
              <a:rPr lang="en-US" sz="2800" dirty="0"/>
              <a:t>AAUW Ohio at </a:t>
            </a:r>
            <a:r>
              <a:rPr lang="en-US" sz="2800" dirty="0">
                <a:hlinkClick r:id="rId3"/>
              </a:rPr>
              <a:t>NSTELL256@gmail.com</a:t>
            </a:r>
            <a:endParaRPr lang="en-US" sz="2800" dirty="0"/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/>
              <a:t>Are received at </a:t>
            </a:r>
            <a:r>
              <a:rPr lang="en-US" sz="3200" dirty="0">
                <a:hlinkClick r:id="rId2"/>
              </a:rPr>
              <a:t>connect@aauw.org</a:t>
            </a:r>
            <a:r>
              <a:rPr lang="en-US" sz="3200" dirty="0"/>
              <a:t> by June 30, 2026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8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CA41-2910-3A75-0AC9-872D90644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606" y="365125"/>
            <a:ext cx="8898194" cy="1325563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What Is A Bylaw?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CCE91-7D02-BB5F-5B90-10E005247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3200" dirty="0"/>
              <a:t>A bylaw is a simple,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general</a:t>
            </a:r>
            <a:r>
              <a:rPr lang="en-US" sz="3200" dirty="0"/>
              <a:t> rule to operate your branch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Every branch member agrees to follow (abide by) the rule(s) of your bylaws</a:t>
            </a:r>
          </a:p>
          <a:p>
            <a:pPr>
              <a:spcAft>
                <a:spcPts val="1200"/>
              </a:spcAft>
            </a:pPr>
            <a:endParaRPr lang="en-US" sz="3200" dirty="0"/>
          </a:p>
          <a:p>
            <a:endParaRPr lang="en-US" dirty="0"/>
          </a:p>
        </p:txBody>
      </p:sp>
      <p:pic>
        <p:nvPicPr>
          <p:cNvPr id="6" name="Picture 3" descr="C:\Users\Nancy Stellhorn\AppData\Local\Microsoft\Windows\INetCache\IE\TW80N638\crowd-group[1].png">
            <a:extLst>
              <a:ext uri="{FF2B5EF4-FFF2-40B4-BE49-F238E27FC236}">
                <a16:creationId xmlns:a16="http://schemas.microsoft.com/office/drawing/2014/main" id="{2D5869DF-55B2-8978-7088-0AB9C9181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678" y="3733800"/>
            <a:ext cx="4282440" cy="186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0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D3A61-6612-BC7F-2201-4E6D42FD8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How To Update Your Branch Bylaws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4CCB3-100A-4083-5347-933D4879A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3200" dirty="0"/>
              <a:t>Download a copy of the Affiliate Model Bylaws 2023 found </a:t>
            </a:r>
            <a:r>
              <a:rPr lang="en-US" sz="3200" b="1" dirty="0">
                <a:hlinkClick r:id="rId2"/>
              </a:rPr>
              <a:t>here</a:t>
            </a:r>
            <a:r>
              <a:rPr lang="en-US" sz="3200" dirty="0"/>
              <a:t> on AAUW.org on the Bylaws Toolkit page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Click on the “Model Bylaws”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/>
          </a:p>
          <a:p>
            <a:pPr>
              <a:spcAft>
                <a:spcPts val="1200"/>
              </a:spcAft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9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E4AF-C30F-7071-A15B-0EA5ABB15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07F6964-E1C4-90E9-46D1-E84D89B52C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8728" y="1825625"/>
            <a:ext cx="8214544" cy="4351338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0F0285-F8EF-1D97-F4E0-2A90165EB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115"/>
            <a:ext cx="6916115" cy="2019582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7454AE19-7045-9875-41FD-B6078531DA73}"/>
              </a:ext>
            </a:extLst>
          </p:cNvPr>
          <p:cNvSpPr/>
          <p:nvPr/>
        </p:nvSpPr>
        <p:spPr>
          <a:xfrm>
            <a:off x="838200" y="4527760"/>
            <a:ext cx="1086465" cy="48669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1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E51D0A-CED1-D2AE-EFD7-8EF0280CD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FB016-F859-7960-FF2D-9343FD1E3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How To Update Your Branch Bylaws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8D992-37B7-4ED0-1B27-7DA42518E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3200" dirty="0"/>
              <a:t>Save a copy of the Model Bylaws to your computer and name it with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Your branch name and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The year completed and approved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/>
              <a:t>For example, Worthington AAUW 2025 Bylaws or Middletown AAUW 2026 Bylaws. (I ask for the area name first so I can find it).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2800" dirty="0"/>
              <a:t>Your branch is an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Affiliate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9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88518B-D633-EB79-2445-778A27EBA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704088"/>
            <a:ext cx="11018520" cy="756592"/>
          </a:xfrm>
        </p:spPr>
        <p:txBody>
          <a:bodyPr anchor="b">
            <a:normAutofit/>
          </a:bodyPr>
          <a:lstStyle/>
          <a:p>
            <a:r>
              <a:rPr lang="en-US" sz="4000" dirty="0"/>
              <a:t>Rules for Editing the Affiliate Model Bylaws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898B0-EFC5-2BDB-91EA-B4325A04B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503" y="2091059"/>
            <a:ext cx="10029181" cy="3897409"/>
          </a:xfrm>
        </p:spPr>
        <p:txBody>
          <a:bodyPr anchor="t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You must replace the words “[insert name of Affiliate]” in three places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spcBef>
                <a:spcPts val="1600"/>
              </a:spcBef>
              <a:buNone/>
            </a:pPr>
            <a:r>
              <a:rPr lang="en-US" b="1" cap="all" dirty="0"/>
              <a:t>BYLAWS of THE AMERICAN ASSOCIATION OF</a:t>
            </a:r>
            <a:br>
              <a:rPr lang="en-US" b="1" cap="all" dirty="0"/>
            </a:br>
            <a:r>
              <a:rPr lang="en-US" b="1" cap="all" dirty="0"/>
              <a:t>UNIVERSITY WOMEN of </a:t>
            </a:r>
            <a:r>
              <a:rPr lang="en-US" b="1" cap="all" dirty="0">
                <a:highlight>
                  <a:srgbClr val="FFFF00"/>
                </a:highlight>
              </a:rPr>
              <a:t>[</a:t>
            </a:r>
            <a:r>
              <a:rPr lang="en-US" b="1" i="1" cap="all" dirty="0">
                <a:highlight>
                  <a:srgbClr val="FFFF00"/>
                </a:highlight>
              </a:rPr>
              <a:t>insert </a:t>
            </a:r>
            <a:r>
              <a:rPr lang="en-US" b="1" i="1" cap="all" dirty="0" err="1">
                <a:highlight>
                  <a:srgbClr val="FFFF00"/>
                </a:highlight>
              </a:rPr>
              <a:t>naMe</a:t>
            </a:r>
            <a:r>
              <a:rPr lang="en-US" b="1" i="1" cap="all" dirty="0">
                <a:highlight>
                  <a:srgbClr val="FFFF00"/>
                </a:highlight>
              </a:rPr>
              <a:t> of Affiliate</a:t>
            </a:r>
            <a:r>
              <a:rPr lang="en-US" b="1" cap="all" dirty="0">
                <a:highlight>
                  <a:srgbClr val="FFFF00"/>
                </a:highlight>
              </a:rPr>
              <a:t>]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b="1" dirty="0"/>
              <a:t>ARTICLE I. NAME AND GOVERNANCE</a:t>
            </a:r>
            <a:endParaRPr lang="en-US" dirty="0"/>
          </a:p>
          <a:p>
            <a:pPr marL="0" indent="0">
              <a:spcBef>
                <a:spcPts val="1600"/>
              </a:spcBef>
              <a:buNone/>
            </a:pPr>
            <a:r>
              <a:rPr lang="en-US" b="1" dirty="0"/>
              <a:t>Section 1. </a:t>
            </a:r>
            <a:r>
              <a:rPr lang="en-US" dirty="0"/>
              <a:t>Name. The name of the organization shall be the American Association of University Women (AAUW) </a:t>
            </a:r>
            <a:r>
              <a:rPr lang="en-US" dirty="0">
                <a:highlight>
                  <a:srgbClr val="FFFF00"/>
                </a:highlight>
              </a:rPr>
              <a:t>[</a:t>
            </a:r>
            <a:r>
              <a:rPr lang="en-US" i="1" dirty="0">
                <a:highlight>
                  <a:srgbClr val="FFFF00"/>
                </a:highlight>
              </a:rPr>
              <a:t>insert name of Affiliate</a:t>
            </a:r>
            <a:r>
              <a:rPr lang="en-US" dirty="0">
                <a:highlight>
                  <a:srgbClr val="FFFF00"/>
                </a:highlight>
              </a:rPr>
              <a:t>]</a:t>
            </a:r>
            <a:r>
              <a:rPr lang="en-US" dirty="0"/>
              <a:t>, hereinafter known as the “Affiliate.”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b="1" dirty="0"/>
              <a:t>Section 2. </a:t>
            </a:r>
            <a:r>
              <a:rPr lang="en-US" dirty="0"/>
              <a:t>Affiliate.</a:t>
            </a:r>
            <a:r>
              <a:rPr lang="en-US" b="1" dirty="0"/>
              <a:t> </a:t>
            </a:r>
            <a:r>
              <a:rPr lang="en-US" dirty="0"/>
              <a:t>AAUW</a:t>
            </a:r>
            <a:r>
              <a:rPr lang="en-US" dirty="0">
                <a:highlight>
                  <a:srgbClr val="FFFF00"/>
                </a:highlight>
              </a:rPr>
              <a:t> [</a:t>
            </a:r>
            <a:r>
              <a:rPr lang="en-US" i="1" dirty="0">
                <a:highlight>
                  <a:srgbClr val="FFFF00"/>
                </a:highlight>
              </a:rPr>
              <a:t>insert name of Affiliate</a:t>
            </a:r>
            <a:r>
              <a:rPr lang="en-US" dirty="0">
                <a:highlight>
                  <a:srgbClr val="FFFF00"/>
                </a:highlight>
              </a:rPr>
              <a:t>]</a:t>
            </a:r>
            <a:r>
              <a:rPr lang="en-US" dirty="0"/>
              <a:t> is an Affiliate of AAUW as defined in Article V.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02583D-9AB9-B7A8-7627-0E93279BC7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495" r="14118" b="-1"/>
          <a:stretch/>
        </p:blipFill>
        <p:spPr>
          <a:xfrm>
            <a:off x="9826290" y="238539"/>
            <a:ext cx="1811358" cy="18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8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5D72D1-1A3D-883B-F72A-0B0A88FA2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0FCD29-B4AD-99AF-BEFA-F3D3A05D7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087427-9DD6-61CF-1EC3-C2DDDA4CD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/>
              <a:t>More Rules for Editing the Affiliate Model Bylaws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1271AB72-6AA5-FA52-2EAE-A288F4F99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ADA54-402E-977F-5626-5EF47950B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020" y="2411896"/>
            <a:ext cx="8412482" cy="3778592"/>
          </a:xfrm>
        </p:spPr>
        <p:txBody>
          <a:bodyPr anchor="t"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 startAt="2"/>
            </a:pPr>
            <a:r>
              <a:rPr lang="en-US" sz="2400" dirty="0"/>
              <a:t>You must NOT change any anything else in the remaining Affiliate Model Bylaws.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2"/>
            </a:pPr>
            <a:r>
              <a:rPr lang="en-US" sz="2400" dirty="0"/>
              <a:t>All seven articles must be at the top of your bylaws.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2"/>
            </a:pPr>
            <a:r>
              <a:rPr lang="en-US" sz="2400" dirty="0"/>
              <a:t>You may add bylaws below the first seven, but none may conflict with the model.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664639-C58B-6A8C-D734-103985C3D0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495" r="14118" b="-1"/>
          <a:stretch/>
        </p:blipFill>
        <p:spPr>
          <a:xfrm>
            <a:off x="8906188" y="1708422"/>
            <a:ext cx="263910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42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518EC-12E8-84C4-99EF-D05E2C7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Understanding What the Model Bylaws 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EED32-9CEC-D671-A549-508B3D66F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718"/>
            <a:ext cx="10515600" cy="4351338"/>
          </a:xfrm>
        </p:spPr>
        <p:txBody>
          <a:bodyPr/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Your Branch is called an “Affiliate.”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All references to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AAUW</a:t>
            </a:r>
            <a:r>
              <a:rPr lang="en-US" dirty="0"/>
              <a:t> refer to AAUW National.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References to “Affiliate” are to your branch. For example, AAUW Toledo Branch.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So, bylaws are simple, but they require close reading.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 descr="C:\Users\Nancy Stellhorn\AppData\Local\Microsoft\Windows\INetCache\IE\TW80N638\CitationPic[1].gif">
            <a:extLst>
              <a:ext uri="{FF2B5EF4-FFF2-40B4-BE49-F238E27FC236}">
                <a16:creationId xmlns:a16="http://schemas.microsoft.com/office/drawing/2014/main" id="{4A10C432-6204-C83F-2AF7-3030B760F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816" y="4578289"/>
            <a:ext cx="2407493" cy="1420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2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710</Words>
  <Application>Microsoft Office PowerPoint</Application>
  <PresentationFormat>Widescreen</PresentationFormat>
  <Paragraphs>70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AAUW Ohio Bylaws Primer 2025</vt:lpstr>
      <vt:lpstr>Is Your Branch An AAUW Branch?</vt:lpstr>
      <vt:lpstr>What Is A Bylaw?</vt:lpstr>
      <vt:lpstr>How To Update Your Branch Bylaws</vt:lpstr>
      <vt:lpstr>PowerPoint Presentation</vt:lpstr>
      <vt:lpstr>How To Update Your Branch Bylaws</vt:lpstr>
      <vt:lpstr>Rules for Editing the Affiliate Model Bylaws</vt:lpstr>
      <vt:lpstr>More Rules for Editing the Affiliate Model Bylaws</vt:lpstr>
      <vt:lpstr>Understanding What the Model Bylaws Say</vt:lpstr>
      <vt:lpstr>Does My Branch Have To Update Its Bylaws?</vt:lpstr>
      <vt:lpstr>Your Branch Members Must Vote on Bylaws</vt:lpstr>
      <vt:lpstr>Reasons to Change One of Your Bylaws</vt:lpstr>
      <vt:lpstr>Do Your Bylaws Have These?</vt:lpstr>
      <vt:lpstr>More Alerts: Other Items to Edit</vt:lpstr>
      <vt:lpstr>Send Updated Branch Bylaws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Nancy Stellhorn</dc:creator>
  <cp:lastModifiedBy>Nancy Stellhorn</cp:lastModifiedBy>
  <cp:revision>33</cp:revision>
  <dcterms:created xsi:type="dcterms:W3CDTF">2025-01-31T17:03:43Z</dcterms:created>
  <dcterms:modified xsi:type="dcterms:W3CDTF">2025-02-10T21:13:09Z</dcterms:modified>
</cp:coreProperties>
</file>